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6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5"/>
  </p:notesMasterIdLst>
  <p:sldIdLst>
    <p:sldId id="261" r:id="rId2"/>
    <p:sldId id="259" r:id="rId3"/>
    <p:sldId id="314" r:id="rId4"/>
    <p:sldId id="315" r:id="rId5"/>
    <p:sldId id="262" r:id="rId6"/>
    <p:sldId id="311" r:id="rId7"/>
    <p:sldId id="258" r:id="rId8"/>
    <p:sldId id="263" r:id="rId9"/>
    <p:sldId id="257" r:id="rId10"/>
    <p:sldId id="309" r:id="rId11"/>
    <p:sldId id="265" r:id="rId12"/>
    <p:sldId id="264" r:id="rId13"/>
    <p:sldId id="266" r:id="rId14"/>
    <p:sldId id="308" r:id="rId15"/>
    <p:sldId id="267" r:id="rId16"/>
    <p:sldId id="272" r:id="rId17"/>
    <p:sldId id="270" r:id="rId18"/>
    <p:sldId id="274" r:id="rId19"/>
    <p:sldId id="278" r:id="rId20"/>
    <p:sldId id="316" r:id="rId21"/>
    <p:sldId id="317" r:id="rId22"/>
    <p:sldId id="312" r:id="rId23"/>
    <p:sldId id="30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MCU%20Review-2022\PMCU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D:\Review-2022\PMCU%20Review-2022\PMCU%20Data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D:\PMCU%20Review-2022\PMCU%20Data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D:\Review-2022\PMCU%20Review-2022\PMCU%20Data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D:\Review-2022\PMCU%20Review-2022\PMCU%20Data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D:\Review-2022\PMCU%20Review-2022\PMCU%20Data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D:\Review-2022\PMCU%20Review-2022\PMCU%20Data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eview-2022\PMCU%20Review-2022\PMCU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D:\PMCU%20Review-2022\PMCU%20Data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MCU%20Review-2022\PMCU%20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4000" b="1" dirty="0"/>
              <a:t>Total OPD Attendance-2022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'OPD Statistics'!$I$3</c:f>
              <c:strCache>
                <c:ptCount val="1"/>
                <c:pt idx="0">
                  <c:v>Total Attendance in OPD -2022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4"/>
              <c:layout>
                <c:manualLayout>
                  <c:x val="-1.0934476740947351E-3"/>
                  <c:y val="-4.79483667823531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7AA-4A51-9253-E6DAC497F8B9}"/>
                </c:ext>
              </c:extLst>
            </c:dLbl>
            <c:dLbl>
              <c:idx val="6"/>
              <c:layout>
                <c:manualLayout>
                  <c:x val="0"/>
                  <c:y val="-5.79376098620100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7AA-4A51-9253-E6DAC497F8B9}"/>
                </c:ext>
              </c:extLst>
            </c:dLbl>
            <c:dLbl>
              <c:idx val="8"/>
              <c:layout>
                <c:manualLayout>
                  <c:x val="-3.2803430222842051E-3"/>
                  <c:y val="-6.39311557098041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7AA-4A51-9253-E6DAC497F8B9}"/>
                </c:ext>
              </c:extLst>
            </c:dLbl>
            <c:dLbl>
              <c:idx val="10"/>
              <c:layout>
                <c:manualLayout>
                  <c:x val="-5.467238370473756E-3"/>
                  <c:y val="-6.59290043257355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7AA-4A51-9253-E6DAC497F8B9}"/>
                </c:ext>
              </c:extLst>
            </c:dLbl>
            <c:dLbl>
              <c:idx val="12"/>
              <c:layout>
                <c:manualLayout>
                  <c:x val="-1.0934476740948153E-3"/>
                  <c:y val="-6.19333070938727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7AA-4A51-9253-E6DAC497F8B9}"/>
                </c:ext>
              </c:extLst>
            </c:dLbl>
            <c:dLbl>
              <c:idx val="14"/>
              <c:layout>
                <c:manualLayout>
                  <c:x val="-4.3737906963789404E-3"/>
                  <c:y val="-5.99354584779413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7AA-4A51-9253-E6DAC497F8B9}"/>
                </c:ext>
              </c:extLst>
            </c:dLbl>
            <c:dLbl>
              <c:idx val="18"/>
              <c:layout>
                <c:manualLayout>
                  <c:x val="-1.2027924415042086E-2"/>
                  <c:y val="-6.79268529416669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7AA-4A51-9253-E6DAC497F8B9}"/>
                </c:ext>
              </c:extLst>
            </c:dLbl>
            <c:dLbl>
              <c:idx val="20"/>
              <c:layout>
                <c:manualLayout>
                  <c:x val="-6.5606860445684102E-3"/>
                  <c:y val="-4.99462153982845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7AA-4A51-9253-E6DAC497F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'OPD Statistics'!$H$4:$H$27</c:f>
              <c:strCache>
                <c:ptCount val="24"/>
                <c:pt idx="0">
                  <c:v> Panawaththa</c:v>
                </c:pt>
                <c:pt idx="1">
                  <c:v> Wattagadara</c:v>
                </c:pt>
                <c:pt idx="2">
                  <c:v> Narangoda</c:v>
                </c:pt>
                <c:pt idx="3">
                  <c:v> Uyanwatta</c:v>
                </c:pt>
                <c:pt idx="4">
                  <c:v>Maliboda</c:v>
                </c:pt>
                <c:pt idx="5">
                  <c:v> Boralankada</c:v>
                </c:pt>
                <c:pt idx="6">
                  <c:v> Pothdenikanda</c:v>
                </c:pt>
                <c:pt idx="7">
                  <c:v> Algama</c:v>
                </c:pt>
                <c:pt idx="8">
                  <c:v> Basnagala</c:v>
                </c:pt>
                <c:pt idx="9">
                  <c:v> Hewadiwela</c:v>
                </c:pt>
                <c:pt idx="10">
                  <c:v> Bolagama</c:v>
                </c:pt>
                <c:pt idx="11">
                  <c:v> Beddewala</c:v>
                </c:pt>
                <c:pt idx="12">
                  <c:v> Yatiyanthota</c:v>
                </c:pt>
                <c:pt idx="13">
                  <c:v> Niyadurupola</c:v>
                </c:pt>
                <c:pt idx="14">
                  <c:v> Karadupana</c:v>
                </c:pt>
                <c:pt idx="15">
                  <c:v> Wakirigala</c:v>
                </c:pt>
                <c:pt idx="16">
                  <c:v> Atala</c:v>
                </c:pt>
                <c:pt idx="17">
                  <c:v> Rahala</c:v>
                </c:pt>
                <c:pt idx="18">
                  <c:v> Galapitamada</c:v>
                </c:pt>
                <c:pt idx="19">
                  <c:v> Kehelwatta</c:v>
                </c:pt>
                <c:pt idx="20">
                  <c:v> Dewalegama</c:v>
                </c:pt>
                <c:pt idx="21">
                  <c:v> Minuwangamuwa</c:v>
                </c:pt>
                <c:pt idx="22">
                  <c:v> Bulathkohupitiya</c:v>
                </c:pt>
                <c:pt idx="23">
                  <c:v> Nelundeniya</c:v>
                </c:pt>
              </c:strCache>
            </c:strRef>
          </c:cat>
          <c:val>
            <c:numRef>
              <c:f>'OPD Statistics'!$I$4:$I$27</c:f>
              <c:numCache>
                <c:formatCode>General</c:formatCode>
                <c:ptCount val="24"/>
                <c:pt idx="0">
                  <c:v>2385</c:v>
                </c:pt>
                <c:pt idx="1">
                  <c:v>5581</c:v>
                </c:pt>
                <c:pt idx="2">
                  <c:v>9141</c:v>
                </c:pt>
                <c:pt idx="3">
                  <c:v>9445</c:v>
                </c:pt>
                <c:pt idx="4">
                  <c:v>10263</c:v>
                </c:pt>
                <c:pt idx="5">
                  <c:v>10312</c:v>
                </c:pt>
                <c:pt idx="6">
                  <c:v>10650</c:v>
                </c:pt>
                <c:pt idx="7">
                  <c:v>10857</c:v>
                </c:pt>
                <c:pt idx="8">
                  <c:v>11251</c:v>
                </c:pt>
                <c:pt idx="9">
                  <c:v>15151</c:v>
                </c:pt>
                <c:pt idx="10">
                  <c:v>15162</c:v>
                </c:pt>
                <c:pt idx="11">
                  <c:v>16075</c:v>
                </c:pt>
                <c:pt idx="12">
                  <c:v>16514</c:v>
                </c:pt>
                <c:pt idx="13">
                  <c:v>17306</c:v>
                </c:pt>
                <c:pt idx="14">
                  <c:v>17323</c:v>
                </c:pt>
                <c:pt idx="15">
                  <c:v>18804</c:v>
                </c:pt>
                <c:pt idx="16">
                  <c:v>21903</c:v>
                </c:pt>
                <c:pt idx="17">
                  <c:v>23258</c:v>
                </c:pt>
                <c:pt idx="18">
                  <c:v>24686</c:v>
                </c:pt>
                <c:pt idx="19">
                  <c:v>24972</c:v>
                </c:pt>
                <c:pt idx="20">
                  <c:v>25201</c:v>
                </c:pt>
                <c:pt idx="21">
                  <c:v>31136</c:v>
                </c:pt>
                <c:pt idx="22">
                  <c:v>33652</c:v>
                </c:pt>
                <c:pt idx="23">
                  <c:v>37061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8A-428C-8B90-AE8AF150CCE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2255104"/>
        <c:axId val="132266240"/>
      </c:barChart>
      <c:catAx>
        <c:axId val="13225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2266240"/>
        <c:crosses val="autoZero"/>
        <c:auto val="1"/>
        <c:lblAlgn val="ctr"/>
        <c:lblOffset val="100"/>
        <c:noMultiLvlLbl val="0"/>
      </c:catAx>
      <c:valAx>
        <c:axId val="132266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2255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3600" dirty="0"/>
              <a:t>Average Attendance Per Day in Dental Clinic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'Dental Clinic'!$H$18</c:f>
              <c:strCache>
                <c:ptCount val="1"/>
                <c:pt idx="0">
                  <c:v>Total Attendance Per Clinic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6EDB-4920-B048-16DEFA764194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EDB-4920-B048-16DEFA764194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6EDB-4920-B048-16DEFA7641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'Dental Clinic'!$B$19:$B$30</c:f>
              <c:strCache>
                <c:ptCount val="12"/>
                <c:pt idx="0">
                  <c:v>Atala</c:v>
                </c:pt>
                <c:pt idx="1">
                  <c:v>Dewalegama</c:v>
                </c:pt>
                <c:pt idx="2">
                  <c:v>Algama</c:v>
                </c:pt>
                <c:pt idx="3">
                  <c:v>Wakirigala</c:v>
                </c:pt>
                <c:pt idx="4">
                  <c:v>Pothdenikanda</c:v>
                </c:pt>
                <c:pt idx="5">
                  <c:v>Basnagala</c:v>
                </c:pt>
                <c:pt idx="6">
                  <c:v>Hewadiwela</c:v>
                </c:pt>
                <c:pt idx="7">
                  <c:v>Waththegedara</c:v>
                </c:pt>
                <c:pt idx="8">
                  <c:v>Galapitamada</c:v>
                </c:pt>
                <c:pt idx="9">
                  <c:v>Rahala</c:v>
                </c:pt>
                <c:pt idx="10">
                  <c:v>Baddewela</c:v>
                </c:pt>
                <c:pt idx="11">
                  <c:v>Bolagama</c:v>
                </c:pt>
              </c:strCache>
            </c:strRef>
          </c:cat>
          <c:val>
            <c:numRef>
              <c:f>'Dental Clinic'!$H$19:$H$30</c:f>
              <c:numCache>
                <c:formatCode>General</c:formatCode>
                <c:ptCount val="12"/>
                <c:pt idx="0">
                  <c:v>9</c:v>
                </c:pt>
                <c:pt idx="1">
                  <c:v>10</c:v>
                </c:pt>
                <c:pt idx="2">
                  <c:v>9</c:v>
                </c:pt>
                <c:pt idx="3">
                  <c:v>22</c:v>
                </c:pt>
                <c:pt idx="4">
                  <c:v>24</c:v>
                </c:pt>
                <c:pt idx="5">
                  <c:v>25</c:v>
                </c:pt>
                <c:pt idx="6">
                  <c:v>19</c:v>
                </c:pt>
                <c:pt idx="7">
                  <c:v>18</c:v>
                </c:pt>
                <c:pt idx="8">
                  <c:v>36</c:v>
                </c:pt>
                <c:pt idx="9">
                  <c:v>18</c:v>
                </c:pt>
                <c:pt idx="10">
                  <c:v>26</c:v>
                </c:pt>
                <c:pt idx="1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3C-4ED2-834D-0C9A5077897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3379584"/>
        <c:axId val="133381120"/>
      </c:barChart>
      <c:catAx>
        <c:axId val="13337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381120"/>
        <c:crosses val="autoZero"/>
        <c:auto val="1"/>
        <c:lblAlgn val="ctr"/>
        <c:lblOffset val="100"/>
        <c:noMultiLvlLbl val="0"/>
      </c:catAx>
      <c:valAx>
        <c:axId val="133381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379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3600" dirty="0"/>
              <a:t>Average Attendance Per Day in OPD-2022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'OPD Statistics'!$A$3</c:f>
              <c:strCache>
                <c:ptCount val="1"/>
                <c:pt idx="0">
                  <c:v>Institution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'OPD Statistics'!$A$4:$A$27</c:f>
              <c:strCache>
                <c:ptCount val="24"/>
                <c:pt idx="0">
                  <c:v> Wattagadara</c:v>
                </c:pt>
                <c:pt idx="1">
                  <c:v> Narangoda</c:v>
                </c:pt>
                <c:pt idx="2">
                  <c:v> Boralankada</c:v>
                </c:pt>
                <c:pt idx="3">
                  <c:v> Maliboda</c:v>
                </c:pt>
                <c:pt idx="4">
                  <c:v> Panawaththa</c:v>
                </c:pt>
                <c:pt idx="5">
                  <c:v> Uyanwatta</c:v>
                </c:pt>
                <c:pt idx="6">
                  <c:v> Basnagala</c:v>
                </c:pt>
                <c:pt idx="7">
                  <c:v> Pothdenikanda</c:v>
                </c:pt>
                <c:pt idx="8">
                  <c:v> Algama</c:v>
                </c:pt>
                <c:pt idx="9">
                  <c:v> Bolagama</c:v>
                </c:pt>
                <c:pt idx="10">
                  <c:v> Hewadiwela</c:v>
                </c:pt>
                <c:pt idx="11">
                  <c:v> Beddewala</c:v>
                </c:pt>
                <c:pt idx="12">
                  <c:v> Niyadurupola</c:v>
                </c:pt>
                <c:pt idx="13">
                  <c:v> Yatiyanthota</c:v>
                </c:pt>
                <c:pt idx="14">
                  <c:v> Karadupana</c:v>
                </c:pt>
                <c:pt idx="15">
                  <c:v> Wakirigala</c:v>
                </c:pt>
                <c:pt idx="16">
                  <c:v> Atala</c:v>
                </c:pt>
                <c:pt idx="17">
                  <c:v> Rahala</c:v>
                </c:pt>
                <c:pt idx="18">
                  <c:v> Dewalegama</c:v>
                </c:pt>
                <c:pt idx="19">
                  <c:v> Galapitamada</c:v>
                </c:pt>
                <c:pt idx="20">
                  <c:v> Kehelwatta</c:v>
                </c:pt>
                <c:pt idx="21">
                  <c:v> Minuwangamuwa</c:v>
                </c:pt>
                <c:pt idx="22">
                  <c:v> Bulathkohupitiya</c:v>
                </c:pt>
                <c:pt idx="23">
                  <c:v> Nelundeniya</c:v>
                </c:pt>
              </c:strCache>
            </c:strRef>
          </c:cat>
          <c:val>
            <c:numRef>
              <c:f>'OPD Statistics'!$C$4:$C$27</c:f>
              <c:numCache>
                <c:formatCode>General</c:formatCode>
                <c:ptCount val="24"/>
                <c:pt idx="0">
                  <c:v>23</c:v>
                </c:pt>
                <c:pt idx="1">
                  <c:v>34</c:v>
                </c:pt>
                <c:pt idx="2">
                  <c:v>36</c:v>
                </c:pt>
                <c:pt idx="3">
                  <c:v>36</c:v>
                </c:pt>
                <c:pt idx="4">
                  <c:v>37</c:v>
                </c:pt>
                <c:pt idx="5">
                  <c:v>38</c:v>
                </c:pt>
                <c:pt idx="6">
                  <c:v>39</c:v>
                </c:pt>
                <c:pt idx="7">
                  <c:v>39</c:v>
                </c:pt>
                <c:pt idx="8">
                  <c:v>43</c:v>
                </c:pt>
                <c:pt idx="9">
                  <c:v>52</c:v>
                </c:pt>
                <c:pt idx="10">
                  <c:v>52</c:v>
                </c:pt>
                <c:pt idx="11">
                  <c:v>57</c:v>
                </c:pt>
                <c:pt idx="12">
                  <c:v>64</c:v>
                </c:pt>
                <c:pt idx="13">
                  <c:v>64</c:v>
                </c:pt>
                <c:pt idx="14">
                  <c:v>66</c:v>
                </c:pt>
                <c:pt idx="15">
                  <c:v>75</c:v>
                </c:pt>
                <c:pt idx="16">
                  <c:v>76</c:v>
                </c:pt>
                <c:pt idx="17">
                  <c:v>83</c:v>
                </c:pt>
                <c:pt idx="18">
                  <c:v>87</c:v>
                </c:pt>
                <c:pt idx="19">
                  <c:v>88</c:v>
                </c:pt>
                <c:pt idx="20">
                  <c:v>88</c:v>
                </c:pt>
                <c:pt idx="21">
                  <c:v>106</c:v>
                </c:pt>
                <c:pt idx="22">
                  <c:v>125</c:v>
                </c:pt>
                <c:pt idx="23">
                  <c:v>129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EA67-4D66-93BE-F89187E3C7F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73878656"/>
        <c:axId val="173877120"/>
        <c:extLst/>
      </c:barChart>
      <c:catAx>
        <c:axId val="173878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3877120"/>
        <c:crosses val="autoZero"/>
        <c:auto val="1"/>
        <c:lblAlgn val="ctr"/>
        <c:lblOffset val="100"/>
        <c:noMultiLvlLbl val="0"/>
      </c:catAx>
      <c:valAx>
        <c:axId val="173877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3878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4000" dirty="0"/>
              <a:t>Average No of Patients Per</a:t>
            </a:r>
            <a:r>
              <a:rPr lang="en-US" sz="4000" baseline="0" dirty="0"/>
              <a:t> </a:t>
            </a:r>
            <a:r>
              <a:rPr lang="en-US" sz="4000" dirty="0"/>
              <a:t>MO Per Day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'Patients Per Doctor'!$B$3</c:f>
              <c:strCache>
                <c:ptCount val="1"/>
                <c:pt idx="0">
                  <c:v>Average No of Patients per Doctor in one Clinic Session</c:v>
                </c:pt>
              </c:strCache>
            </c:strRef>
          </c:tx>
          <c:spPr>
            <a:solidFill>
              <a:srgbClr val="ED7D31">
                <a:lumMod val="75000"/>
              </a:srgb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'Patients Per Doctor'!$A$4:$A$27</c:f>
              <c:strCache>
                <c:ptCount val="24"/>
                <c:pt idx="0">
                  <c:v> Bulathkohupitiya</c:v>
                </c:pt>
                <c:pt idx="1">
                  <c:v> Galapitamada</c:v>
                </c:pt>
                <c:pt idx="2">
                  <c:v> Kehelwatta</c:v>
                </c:pt>
                <c:pt idx="3">
                  <c:v> Wakirigala</c:v>
                </c:pt>
                <c:pt idx="4">
                  <c:v> Nelundeniya</c:v>
                </c:pt>
                <c:pt idx="5">
                  <c:v> Niyadurupola</c:v>
                </c:pt>
                <c:pt idx="6">
                  <c:v> Yatiyanthota</c:v>
                </c:pt>
                <c:pt idx="7">
                  <c:v> Beddewala</c:v>
                </c:pt>
                <c:pt idx="8">
                  <c:v> Minuwangamuwa</c:v>
                </c:pt>
                <c:pt idx="9">
                  <c:v> Algama</c:v>
                </c:pt>
                <c:pt idx="10">
                  <c:v> Rahala</c:v>
                </c:pt>
                <c:pt idx="11">
                  <c:v> Basnagala</c:v>
                </c:pt>
                <c:pt idx="12">
                  <c:v> Uyanwatta</c:v>
                </c:pt>
                <c:pt idx="13">
                  <c:v> Atala</c:v>
                </c:pt>
                <c:pt idx="14">
                  <c:v> Panawaththa</c:v>
                </c:pt>
                <c:pt idx="15">
                  <c:v> Maliboda</c:v>
                </c:pt>
                <c:pt idx="16">
                  <c:v> Narangoda</c:v>
                </c:pt>
                <c:pt idx="17">
                  <c:v> Karadupana</c:v>
                </c:pt>
                <c:pt idx="18">
                  <c:v> Dewalegama</c:v>
                </c:pt>
                <c:pt idx="19">
                  <c:v> Bolagama</c:v>
                </c:pt>
                <c:pt idx="20">
                  <c:v> Hewadiwela</c:v>
                </c:pt>
                <c:pt idx="21">
                  <c:v> Wattagadara</c:v>
                </c:pt>
                <c:pt idx="22">
                  <c:v> Pothdenikanda</c:v>
                </c:pt>
                <c:pt idx="23">
                  <c:v> Boralankada</c:v>
                </c:pt>
              </c:strCache>
            </c:strRef>
          </c:cat>
          <c:val>
            <c:numRef>
              <c:f>'Patients Per Doctor'!$B$4:$B$27</c:f>
              <c:numCache>
                <c:formatCode>General</c:formatCode>
                <c:ptCount val="24"/>
                <c:pt idx="0">
                  <c:v>125</c:v>
                </c:pt>
                <c:pt idx="1">
                  <c:v>88</c:v>
                </c:pt>
                <c:pt idx="2">
                  <c:v>88</c:v>
                </c:pt>
                <c:pt idx="3">
                  <c:v>75</c:v>
                </c:pt>
                <c:pt idx="4">
                  <c:v>65</c:v>
                </c:pt>
                <c:pt idx="5">
                  <c:v>64</c:v>
                </c:pt>
                <c:pt idx="6">
                  <c:v>64</c:v>
                </c:pt>
                <c:pt idx="7">
                  <c:v>57</c:v>
                </c:pt>
                <c:pt idx="8">
                  <c:v>53</c:v>
                </c:pt>
                <c:pt idx="9">
                  <c:v>43</c:v>
                </c:pt>
                <c:pt idx="10">
                  <c:v>42</c:v>
                </c:pt>
                <c:pt idx="11">
                  <c:v>39</c:v>
                </c:pt>
                <c:pt idx="12">
                  <c:v>38</c:v>
                </c:pt>
                <c:pt idx="13">
                  <c:v>38</c:v>
                </c:pt>
                <c:pt idx="14">
                  <c:v>37</c:v>
                </c:pt>
                <c:pt idx="15">
                  <c:v>36</c:v>
                </c:pt>
                <c:pt idx="16">
                  <c:v>34</c:v>
                </c:pt>
                <c:pt idx="17">
                  <c:v>33</c:v>
                </c:pt>
                <c:pt idx="18">
                  <c:v>29</c:v>
                </c:pt>
                <c:pt idx="19">
                  <c:v>26</c:v>
                </c:pt>
                <c:pt idx="20">
                  <c:v>26</c:v>
                </c:pt>
                <c:pt idx="21">
                  <c:v>23</c:v>
                </c:pt>
                <c:pt idx="22">
                  <c:v>20</c:v>
                </c:pt>
                <c:pt idx="2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B4-40E3-8538-8FAB001B93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2039040"/>
        <c:axId val="132041728"/>
      </c:barChart>
      <c:catAx>
        <c:axId val="132039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2041728"/>
        <c:crosses val="autoZero"/>
        <c:auto val="1"/>
        <c:lblAlgn val="ctr"/>
        <c:lblOffset val="100"/>
        <c:noMultiLvlLbl val="0"/>
      </c:catAx>
      <c:valAx>
        <c:axId val="132041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2039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4000"/>
              <a:t>Total OPD Attendance  2021 &amp; 2022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'Comparison with 2021-OPD'!$K$2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2"/>
              <c:layout>
                <c:manualLayout>
                  <c:x val="-4.3501903208265557E-3"/>
                  <c:y val="-2.88600288600289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ACB-435F-BFD0-86F87D4A51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'Comparison with 2021-OPD'!$J$3:$J$26</c:f>
              <c:strCache>
                <c:ptCount val="24"/>
                <c:pt idx="0">
                  <c:v> Panawaththa</c:v>
                </c:pt>
                <c:pt idx="1">
                  <c:v> Wattagadara</c:v>
                </c:pt>
                <c:pt idx="2">
                  <c:v> Narangoda</c:v>
                </c:pt>
                <c:pt idx="3">
                  <c:v> Uyanwatta</c:v>
                </c:pt>
                <c:pt idx="4">
                  <c:v>Maliboda</c:v>
                </c:pt>
                <c:pt idx="5">
                  <c:v> Boralankada</c:v>
                </c:pt>
                <c:pt idx="6">
                  <c:v> Pothdenikanda</c:v>
                </c:pt>
                <c:pt idx="7">
                  <c:v> Algama</c:v>
                </c:pt>
                <c:pt idx="8">
                  <c:v> Basnagala</c:v>
                </c:pt>
                <c:pt idx="9">
                  <c:v> Hewadiwela</c:v>
                </c:pt>
                <c:pt idx="10">
                  <c:v> Bolagama</c:v>
                </c:pt>
                <c:pt idx="11">
                  <c:v> Beddewala</c:v>
                </c:pt>
                <c:pt idx="12">
                  <c:v> Yatiyanthota</c:v>
                </c:pt>
                <c:pt idx="13">
                  <c:v> Niyadurupola</c:v>
                </c:pt>
                <c:pt idx="14">
                  <c:v> Karadupana</c:v>
                </c:pt>
                <c:pt idx="15">
                  <c:v> Wakirigala</c:v>
                </c:pt>
                <c:pt idx="16">
                  <c:v> Atala</c:v>
                </c:pt>
                <c:pt idx="17">
                  <c:v> Rahala</c:v>
                </c:pt>
                <c:pt idx="18">
                  <c:v> Galapitamada</c:v>
                </c:pt>
                <c:pt idx="19">
                  <c:v> Kehelwatta</c:v>
                </c:pt>
                <c:pt idx="20">
                  <c:v> Dewalegama</c:v>
                </c:pt>
                <c:pt idx="21">
                  <c:v> Minuwangamuwa</c:v>
                </c:pt>
                <c:pt idx="22">
                  <c:v> Bulathkohupitiya</c:v>
                </c:pt>
                <c:pt idx="23">
                  <c:v> Nelundeniya</c:v>
                </c:pt>
              </c:strCache>
            </c:strRef>
          </c:cat>
          <c:val>
            <c:numRef>
              <c:f>'Comparison with 2021-OPD'!$K$3:$K$26</c:f>
              <c:numCache>
                <c:formatCode>General</c:formatCode>
                <c:ptCount val="24"/>
                <c:pt idx="1">
                  <c:v>3897</c:v>
                </c:pt>
                <c:pt idx="2">
                  <c:v>9606</c:v>
                </c:pt>
                <c:pt idx="3">
                  <c:v>3873</c:v>
                </c:pt>
                <c:pt idx="5">
                  <c:v>6577</c:v>
                </c:pt>
                <c:pt idx="6">
                  <c:v>6210</c:v>
                </c:pt>
                <c:pt idx="7">
                  <c:v>5672</c:v>
                </c:pt>
                <c:pt idx="8">
                  <c:v>3467</c:v>
                </c:pt>
                <c:pt idx="9">
                  <c:v>1260</c:v>
                </c:pt>
                <c:pt idx="10">
                  <c:v>8979</c:v>
                </c:pt>
                <c:pt idx="11">
                  <c:v>12687</c:v>
                </c:pt>
                <c:pt idx="12">
                  <c:v>5843</c:v>
                </c:pt>
                <c:pt idx="13">
                  <c:v>8385</c:v>
                </c:pt>
                <c:pt idx="14">
                  <c:v>11797</c:v>
                </c:pt>
                <c:pt idx="15">
                  <c:v>8688</c:v>
                </c:pt>
                <c:pt idx="16">
                  <c:v>12150</c:v>
                </c:pt>
                <c:pt idx="17">
                  <c:v>12047</c:v>
                </c:pt>
                <c:pt idx="18">
                  <c:v>13426</c:v>
                </c:pt>
                <c:pt idx="19">
                  <c:v>14440</c:v>
                </c:pt>
                <c:pt idx="20">
                  <c:v>14057</c:v>
                </c:pt>
                <c:pt idx="21">
                  <c:v>11935</c:v>
                </c:pt>
                <c:pt idx="22">
                  <c:v>8859</c:v>
                </c:pt>
                <c:pt idx="23">
                  <c:v>15192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90-4A49-A40F-6E87E516996E}"/>
            </c:ext>
          </c:extLst>
        </c:ser>
        <c:ser>
          <c:idx val="1"/>
          <c:order val="1"/>
          <c:tx>
            <c:strRef>
              <c:f>'Comparison with 2021-OPD'!$L$2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4"/>
              <c:layout>
                <c:manualLayout>
                  <c:x val="-2.1750951604132679E-3"/>
                  <c:y val="-2.30880230880230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ACB-435F-BFD0-86F87D4A51C7}"/>
                </c:ext>
              </c:extLst>
            </c:dLbl>
            <c:dLbl>
              <c:idx val="5"/>
              <c:layout>
                <c:manualLayout>
                  <c:x val="3.2626427406199023E-3"/>
                  <c:y val="-4.61760461760461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ACB-435F-BFD0-86F87D4A51C7}"/>
                </c:ext>
              </c:extLst>
            </c:dLbl>
            <c:dLbl>
              <c:idx val="7"/>
              <c:layout>
                <c:manualLayout>
                  <c:x val="0"/>
                  <c:y val="-5.19480519480520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ACB-435F-BFD0-86F87D4A51C7}"/>
                </c:ext>
              </c:extLst>
            </c:dLbl>
            <c:dLbl>
              <c:idx val="9"/>
              <c:layout>
                <c:manualLayout>
                  <c:x val="-6.5252854812398843E-3"/>
                  <c:y val="-3.84800384800384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ACB-435F-BFD0-86F87D4A51C7}"/>
                </c:ext>
              </c:extLst>
            </c:dLbl>
            <c:dLbl>
              <c:idx val="11"/>
              <c:layout>
                <c:manualLayout>
                  <c:x val="-4.3501903208265358E-3"/>
                  <c:y val="-4.4252044252044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ACB-435F-BFD0-86F87D4A51C7}"/>
                </c:ext>
              </c:extLst>
            </c:dLbl>
            <c:dLbl>
              <c:idx val="13"/>
              <c:layout>
                <c:manualLayout>
                  <c:x val="0"/>
                  <c:y val="-3.46320346320346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ACB-435F-BFD0-86F87D4A51C7}"/>
                </c:ext>
              </c:extLst>
            </c:dLbl>
            <c:dLbl>
              <c:idx val="19"/>
              <c:layout>
                <c:manualLayout>
                  <c:x val="-4.3501903208265358E-3"/>
                  <c:y val="-3.46320346320346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ACB-435F-BFD0-86F87D4A51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'Comparison with 2021-OPD'!$J$3:$J$26</c:f>
              <c:strCache>
                <c:ptCount val="24"/>
                <c:pt idx="0">
                  <c:v> Panawaththa</c:v>
                </c:pt>
                <c:pt idx="1">
                  <c:v> Wattagadara</c:v>
                </c:pt>
                <c:pt idx="2">
                  <c:v> Narangoda</c:v>
                </c:pt>
                <c:pt idx="3">
                  <c:v> Uyanwatta</c:v>
                </c:pt>
                <c:pt idx="4">
                  <c:v>Maliboda</c:v>
                </c:pt>
                <c:pt idx="5">
                  <c:v> Boralankada</c:v>
                </c:pt>
                <c:pt idx="6">
                  <c:v> Pothdenikanda</c:v>
                </c:pt>
                <c:pt idx="7">
                  <c:v> Algama</c:v>
                </c:pt>
                <c:pt idx="8">
                  <c:v> Basnagala</c:v>
                </c:pt>
                <c:pt idx="9">
                  <c:v> Hewadiwela</c:v>
                </c:pt>
                <c:pt idx="10">
                  <c:v> Bolagama</c:v>
                </c:pt>
                <c:pt idx="11">
                  <c:v> Beddewala</c:v>
                </c:pt>
                <c:pt idx="12">
                  <c:v> Yatiyanthota</c:v>
                </c:pt>
                <c:pt idx="13">
                  <c:v> Niyadurupola</c:v>
                </c:pt>
                <c:pt idx="14">
                  <c:v> Karadupana</c:v>
                </c:pt>
                <c:pt idx="15">
                  <c:v> Wakirigala</c:v>
                </c:pt>
                <c:pt idx="16">
                  <c:v> Atala</c:v>
                </c:pt>
                <c:pt idx="17">
                  <c:v> Rahala</c:v>
                </c:pt>
                <c:pt idx="18">
                  <c:v> Galapitamada</c:v>
                </c:pt>
                <c:pt idx="19">
                  <c:v> Kehelwatta</c:v>
                </c:pt>
                <c:pt idx="20">
                  <c:v> Dewalegama</c:v>
                </c:pt>
                <c:pt idx="21">
                  <c:v> Minuwangamuwa</c:v>
                </c:pt>
                <c:pt idx="22">
                  <c:v> Bulathkohupitiya</c:v>
                </c:pt>
                <c:pt idx="23">
                  <c:v> Nelundeniya</c:v>
                </c:pt>
              </c:strCache>
            </c:strRef>
          </c:cat>
          <c:val>
            <c:numRef>
              <c:f>'Comparison with 2021-OPD'!$L$3:$L$26</c:f>
              <c:numCache>
                <c:formatCode>General</c:formatCode>
                <c:ptCount val="24"/>
                <c:pt idx="0">
                  <c:v>2385</c:v>
                </c:pt>
                <c:pt idx="1">
                  <c:v>5581</c:v>
                </c:pt>
                <c:pt idx="2">
                  <c:v>9141</c:v>
                </c:pt>
                <c:pt idx="3">
                  <c:v>9445</c:v>
                </c:pt>
                <c:pt idx="4">
                  <c:v>10263</c:v>
                </c:pt>
                <c:pt idx="5">
                  <c:v>10312</c:v>
                </c:pt>
                <c:pt idx="6">
                  <c:v>10650</c:v>
                </c:pt>
                <c:pt idx="7">
                  <c:v>10857</c:v>
                </c:pt>
                <c:pt idx="8">
                  <c:v>11251</c:v>
                </c:pt>
                <c:pt idx="9">
                  <c:v>15151</c:v>
                </c:pt>
                <c:pt idx="10">
                  <c:v>15162</c:v>
                </c:pt>
                <c:pt idx="11">
                  <c:v>16075</c:v>
                </c:pt>
                <c:pt idx="12">
                  <c:v>16514</c:v>
                </c:pt>
                <c:pt idx="13">
                  <c:v>17306</c:v>
                </c:pt>
                <c:pt idx="14">
                  <c:v>17323</c:v>
                </c:pt>
                <c:pt idx="15">
                  <c:v>18804</c:v>
                </c:pt>
                <c:pt idx="16">
                  <c:v>21903</c:v>
                </c:pt>
                <c:pt idx="17">
                  <c:v>23258</c:v>
                </c:pt>
                <c:pt idx="18">
                  <c:v>24686</c:v>
                </c:pt>
                <c:pt idx="19">
                  <c:v>24972</c:v>
                </c:pt>
                <c:pt idx="20">
                  <c:v>25201</c:v>
                </c:pt>
                <c:pt idx="21">
                  <c:v>31136</c:v>
                </c:pt>
                <c:pt idx="22">
                  <c:v>33652</c:v>
                </c:pt>
                <c:pt idx="23">
                  <c:v>37061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90-4A49-A40F-6E87E516996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2306048"/>
        <c:axId val="132307584"/>
      </c:barChart>
      <c:catAx>
        <c:axId val="132306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2307584"/>
        <c:crosses val="autoZero"/>
        <c:auto val="1"/>
        <c:lblAlgn val="ctr"/>
        <c:lblOffset val="100"/>
        <c:noMultiLvlLbl val="0"/>
      </c:catAx>
      <c:valAx>
        <c:axId val="132307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2306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4000"/>
              <a:t>Average Attendance Per Day -2021,2022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'Comparison with 2021-OPD'!$O$2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1"/>
              <c:layout>
                <c:manualLayout>
                  <c:x val="-3.2170256141099448E-3"/>
                  <c:y val="-2.15005275093632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1E3-4C05-B395-9DA0F940F4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'Comparison with 2021-OPD'!$N$3:$N$26</c:f>
              <c:strCache>
                <c:ptCount val="24"/>
                <c:pt idx="0">
                  <c:v> Wattagadara</c:v>
                </c:pt>
                <c:pt idx="1">
                  <c:v> Narangoda</c:v>
                </c:pt>
                <c:pt idx="2">
                  <c:v> Boralankada</c:v>
                </c:pt>
                <c:pt idx="3">
                  <c:v>Maliboda</c:v>
                </c:pt>
                <c:pt idx="4">
                  <c:v> Panawaththa</c:v>
                </c:pt>
                <c:pt idx="5">
                  <c:v> Uyanwatta</c:v>
                </c:pt>
                <c:pt idx="6">
                  <c:v> Basnagala</c:v>
                </c:pt>
                <c:pt idx="7">
                  <c:v> Pothdenikanda</c:v>
                </c:pt>
                <c:pt idx="8">
                  <c:v> Algama</c:v>
                </c:pt>
                <c:pt idx="9">
                  <c:v> Bolagama</c:v>
                </c:pt>
                <c:pt idx="10">
                  <c:v> Hewadiwela</c:v>
                </c:pt>
                <c:pt idx="11">
                  <c:v> Beddewala</c:v>
                </c:pt>
                <c:pt idx="12">
                  <c:v> Niyadurupola</c:v>
                </c:pt>
                <c:pt idx="13">
                  <c:v> Yatiyanthota</c:v>
                </c:pt>
                <c:pt idx="14">
                  <c:v> Karadupana</c:v>
                </c:pt>
                <c:pt idx="15">
                  <c:v> Wakirigala</c:v>
                </c:pt>
                <c:pt idx="16">
                  <c:v> Atala</c:v>
                </c:pt>
                <c:pt idx="17">
                  <c:v> Rahala</c:v>
                </c:pt>
                <c:pt idx="18">
                  <c:v> Dewalegama</c:v>
                </c:pt>
                <c:pt idx="19">
                  <c:v> Galapitamada</c:v>
                </c:pt>
                <c:pt idx="20">
                  <c:v> Kehelwatta</c:v>
                </c:pt>
                <c:pt idx="21">
                  <c:v> Minuwangamuwa</c:v>
                </c:pt>
                <c:pt idx="22">
                  <c:v> Bulathkohupitiya</c:v>
                </c:pt>
                <c:pt idx="23">
                  <c:v> Nelundeniya</c:v>
                </c:pt>
              </c:strCache>
            </c:strRef>
          </c:cat>
          <c:val>
            <c:numRef>
              <c:f>'Comparison with 2021-OPD'!$O$3:$O$26</c:f>
              <c:numCache>
                <c:formatCode>General</c:formatCode>
                <c:ptCount val="24"/>
                <c:pt idx="0">
                  <c:v>21</c:v>
                </c:pt>
                <c:pt idx="1">
                  <c:v>36</c:v>
                </c:pt>
                <c:pt idx="2">
                  <c:v>27</c:v>
                </c:pt>
                <c:pt idx="5">
                  <c:v>23</c:v>
                </c:pt>
                <c:pt idx="6">
                  <c:v>13</c:v>
                </c:pt>
                <c:pt idx="7">
                  <c:v>27</c:v>
                </c:pt>
                <c:pt idx="8">
                  <c:v>23</c:v>
                </c:pt>
                <c:pt idx="9">
                  <c:v>32</c:v>
                </c:pt>
                <c:pt idx="10">
                  <c:v>27</c:v>
                </c:pt>
                <c:pt idx="11">
                  <c:v>46</c:v>
                </c:pt>
                <c:pt idx="12">
                  <c:v>32</c:v>
                </c:pt>
                <c:pt idx="13">
                  <c:v>22</c:v>
                </c:pt>
                <c:pt idx="14">
                  <c:v>46</c:v>
                </c:pt>
                <c:pt idx="15">
                  <c:v>39</c:v>
                </c:pt>
                <c:pt idx="16">
                  <c:v>43</c:v>
                </c:pt>
                <c:pt idx="17">
                  <c:v>47</c:v>
                </c:pt>
                <c:pt idx="18">
                  <c:v>49</c:v>
                </c:pt>
                <c:pt idx="19">
                  <c:v>48</c:v>
                </c:pt>
                <c:pt idx="20">
                  <c:v>52</c:v>
                </c:pt>
                <c:pt idx="21">
                  <c:v>43</c:v>
                </c:pt>
                <c:pt idx="22">
                  <c:v>36</c:v>
                </c:pt>
                <c:pt idx="23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E3-4C05-B395-9DA0F940F40B}"/>
            </c:ext>
          </c:extLst>
        </c:ser>
        <c:ser>
          <c:idx val="1"/>
          <c:order val="1"/>
          <c:tx>
            <c:strRef>
              <c:f>'Comparison with 2021-OPD'!$P$2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2.1446837427399599E-3"/>
                  <c:y val="-1.9545934099421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1E3-4C05-B395-9DA0F940F4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'Comparison with 2021-OPD'!$N$3:$N$26</c:f>
              <c:strCache>
                <c:ptCount val="24"/>
                <c:pt idx="0">
                  <c:v> Wattagadara</c:v>
                </c:pt>
                <c:pt idx="1">
                  <c:v> Narangoda</c:v>
                </c:pt>
                <c:pt idx="2">
                  <c:v> Boralankada</c:v>
                </c:pt>
                <c:pt idx="3">
                  <c:v>Maliboda</c:v>
                </c:pt>
                <c:pt idx="4">
                  <c:v> Panawaththa</c:v>
                </c:pt>
                <c:pt idx="5">
                  <c:v> Uyanwatta</c:v>
                </c:pt>
                <c:pt idx="6">
                  <c:v> Basnagala</c:v>
                </c:pt>
                <c:pt idx="7">
                  <c:v> Pothdenikanda</c:v>
                </c:pt>
                <c:pt idx="8">
                  <c:v> Algama</c:v>
                </c:pt>
                <c:pt idx="9">
                  <c:v> Bolagama</c:v>
                </c:pt>
                <c:pt idx="10">
                  <c:v> Hewadiwela</c:v>
                </c:pt>
                <c:pt idx="11">
                  <c:v> Beddewala</c:v>
                </c:pt>
                <c:pt idx="12">
                  <c:v> Niyadurupola</c:v>
                </c:pt>
                <c:pt idx="13">
                  <c:v> Yatiyanthota</c:v>
                </c:pt>
                <c:pt idx="14">
                  <c:v> Karadupana</c:v>
                </c:pt>
                <c:pt idx="15">
                  <c:v> Wakirigala</c:v>
                </c:pt>
                <c:pt idx="16">
                  <c:v> Atala</c:v>
                </c:pt>
                <c:pt idx="17">
                  <c:v> Rahala</c:v>
                </c:pt>
                <c:pt idx="18">
                  <c:v> Dewalegama</c:v>
                </c:pt>
                <c:pt idx="19">
                  <c:v> Galapitamada</c:v>
                </c:pt>
                <c:pt idx="20">
                  <c:v> Kehelwatta</c:v>
                </c:pt>
                <c:pt idx="21">
                  <c:v> Minuwangamuwa</c:v>
                </c:pt>
                <c:pt idx="22">
                  <c:v> Bulathkohupitiya</c:v>
                </c:pt>
                <c:pt idx="23">
                  <c:v> Nelundeniya</c:v>
                </c:pt>
              </c:strCache>
            </c:strRef>
          </c:cat>
          <c:val>
            <c:numRef>
              <c:f>'Comparison with 2021-OPD'!$P$3:$P$26</c:f>
              <c:numCache>
                <c:formatCode>General</c:formatCode>
                <c:ptCount val="24"/>
                <c:pt idx="0">
                  <c:v>23</c:v>
                </c:pt>
                <c:pt idx="1">
                  <c:v>34</c:v>
                </c:pt>
                <c:pt idx="2">
                  <c:v>36</c:v>
                </c:pt>
                <c:pt idx="3">
                  <c:v>36</c:v>
                </c:pt>
                <c:pt idx="4">
                  <c:v>37</c:v>
                </c:pt>
                <c:pt idx="5">
                  <c:v>38</c:v>
                </c:pt>
                <c:pt idx="6">
                  <c:v>39</c:v>
                </c:pt>
                <c:pt idx="7">
                  <c:v>39</c:v>
                </c:pt>
                <c:pt idx="8">
                  <c:v>43</c:v>
                </c:pt>
                <c:pt idx="9">
                  <c:v>52</c:v>
                </c:pt>
                <c:pt idx="10">
                  <c:v>52</c:v>
                </c:pt>
                <c:pt idx="11">
                  <c:v>57</c:v>
                </c:pt>
                <c:pt idx="12">
                  <c:v>64</c:v>
                </c:pt>
                <c:pt idx="13">
                  <c:v>64</c:v>
                </c:pt>
                <c:pt idx="14">
                  <c:v>66</c:v>
                </c:pt>
                <c:pt idx="15">
                  <c:v>75</c:v>
                </c:pt>
                <c:pt idx="16">
                  <c:v>76</c:v>
                </c:pt>
                <c:pt idx="17">
                  <c:v>83</c:v>
                </c:pt>
                <c:pt idx="18">
                  <c:v>87</c:v>
                </c:pt>
                <c:pt idx="19">
                  <c:v>88</c:v>
                </c:pt>
                <c:pt idx="20">
                  <c:v>88</c:v>
                </c:pt>
                <c:pt idx="21">
                  <c:v>106</c:v>
                </c:pt>
                <c:pt idx="22">
                  <c:v>125</c:v>
                </c:pt>
                <c:pt idx="23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E3-4C05-B395-9DA0F940F4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2229376"/>
        <c:axId val="133505024"/>
      </c:barChart>
      <c:catAx>
        <c:axId val="13222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505024"/>
        <c:crosses val="autoZero"/>
        <c:auto val="1"/>
        <c:lblAlgn val="ctr"/>
        <c:lblOffset val="100"/>
        <c:noMultiLvlLbl val="0"/>
      </c:catAx>
      <c:valAx>
        <c:axId val="133505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2229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3600"/>
              <a:t>Total Clinic Attendance-2022</a:t>
            </a:r>
          </a:p>
          <a:p>
            <a:pPr>
              <a:defRPr sz="3600"/>
            </a:pPr>
            <a:endParaRPr lang="en-US" sz="3600"/>
          </a:p>
        </c:rich>
      </c:tx>
      <c:layout>
        <c:manualLayout>
          <c:xMode val="edge"/>
          <c:yMode val="edge"/>
          <c:x val="0.25694496521268173"/>
          <c:y val="9.864269744327712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'Clinic Summary-Graphs'!$B$11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16"/>
              <c:layout>
                <c:manualLayout>
                  <c:x val="-7.9948199716756781E-17"/>
                  <c:y val="-4.84848484848485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DCB-4C97-8932-047B67B1BA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'Clinic Summary-Graphs'!$A$12:$A$35</c:f>
              <c:strCache>
                <c:ptCount val="24"/>
                <c:pt idx="0">
                  <c:v>Dewalegama</c:v>
                </c:pt>
                <c:pt idx="1">
                  <c:v>Karadupana</c:v>
                </c:pt>
                <c:pt idx="2">
                  <c:v>Nelundeniya</c:v>
                </c:pt>
                <c:pt idx="3">
                  <c:v>Minuwangamuwa</c:v>
                </c:pt>
                <c:pt idx="4">
                  <c:v>Algama</c:v>
                </c:pt>
                <c:pt idx="5">
                  <c:v>Galapitamada</c:v>
                </c:pt>
                <c:pt idx="6">
                  <c:v>Keselwaththa</c:v>
                </c:pt>
                <c:pt idx="7">
                  <c:v>Baddewela</c:v>
                </c:pt>
                <c:pt idx="8">
                  <c:v>Atala</c:v>
                </c:pt>
                <c:pt idx="9">
                  <c:v>Niyadurupola</c:v>
                </c:pt>
                <c:pt idx="10">
                  <c:v>Rahala</c:v>
                </c:pt>
                <c:pt idx="11">
                  <c:v>Hewadiwela</c:v>
                </c:pt>
                <c:pt idx="12">
                  <c:v>Bolagama</c:v>
                </c:pt>
                <c:pt idx="13">
                  <c:v>Basnagala</c:v>
                </c:pt>
                <c:pt idx="14">
                  <c:v>Wakirigala</c:v>
                </c:pt>
                <c:pt idx="15">
                  <c:v>Pothdenikanda</c:v>
                </c:pt>
                <c:pt idx="16">
                  <c:v>Bulathkohupitiya</c:v>
                </c:pt>
                <c:pt idx="17">
                  <c:v>Yatiyanthota</c:v>
                </c:pt>
                <c:pt idx="18">
                  <c:v>Uyanwatta</c:v>
                </c:pt>
                <c:pt idx="19">
                  <c:v>Narangoda</c:v>
                </c:pt>
                <c:pt idx="20">
                  <c:v>Waththegedara</c:v>
                </c:pt>
                <c:pt idx="21">
                  <c:v>Boralankada</c:v>
                </c:pt>
                <c:pt idx="22">
                  <c:v>Maliboda</c:v>
                </c:pt>
                <c:pt idx="23">
                  <c:v>Panawaththa</c:v>
                </c:pt>
              </c:strCache>
            </c:strRef>
          </c:cat>
          <c:val>
            <c:numRef>
              <c:f>'Clinic Summary-Graphs'!$B$12:$B$35</c:f>
              <c:numCache>
                <c:formatCode>General</c:formatCode>
                <c:ptCount val="24"/>
                <c:pt idx="0">
                  <c:v>17941</c:v>
                </c:pt>
                <c:pt idx="1">
                  <c:v>16850</c:v>
                </c:pt>
                <c:pt idx="2">
                  <c:v>13472</c:v>
                </c:pt>
                <c:pt idx="3">
                  <c:v>11271</c:v>
                </c:pt>
                <c:pt idx="4">
                  <c:v>9071</c:v>
                </c:pt>
                <c:pt idx="5">
                  <c:v>8746</c:v>
                </c:pt>
                <c:pt idx="6">
                  <c:v>8634</c:v>
                </c:pt>
                <c:pt idx="7">
                  <c:v>8245</c:v>
                </c:pt>
                <c:pt idx="8">
                  <c:v>7826</c:v>
                </c:pt>
                <c:pt idx="9">
                  <c:v>6747</c:v>
                </c:pt>
                <c:pt idx="10">
                  <c:v>6239</c:v>
                </c:pt>
                <c:pt idx="11">
                  <c:v>4515</c:v>
                </c:pt>
                <c:pt idx="12">
                  <c:v>4312</c:v>
                </c:pt>
                <c:pt idx="13">
                  <c:v>4201</c:v>
                </c:pt>
                <c:pt idx="14">
                  <c:v>3901</c:v>
                </c:pt>
                <c:pt idx="15">
                  <c:v>3392</c:v>
                </c:pt>
                <c:pt idx="16">
                  <c:v>3316</c:v>
                </c:pt>
                <c:pt idx="17">
                  <c:v>2932</c:v>
                </c:pt>
                <c:pt idx="18">
                  <c:v>2559</c:v>
                </c:pt>
                <c:pt idx="19">
                  <c:v>2508</c:v>
                </c:pt>
                <c:pt idx="20">
                  <c:v>2040</c:v>
                </c:pt>
                <c:pt idx="21">
                  <c:v>1436</c:v>
                </c:pt>
                <c:pt idx="22">
                  <c:v>704</c:v>
                </c:pt>
                <c:pt idx="23">
                  <c:v>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A6-4FC2-B2B8-EE61A9339D6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3533696"/>
        <c:axId val="133536384"/>
      </c:barChart>
      <c:catAx>
        <c:axId val="133533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536384"/>
        <c:crosses val="autoZero"/>
        <c:auto val="1"/>
        <c:lblAlgn val="ctr"/>
        <c:lblOffset val="100"/>
        <c:noMultiLvlLbl val="0"/>
      </c:catAx>
      <c:valAx>
        <c:axId val="133536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533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3600"/>
              <a:t>Attendance of Medical Clinic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'Clinic Summary Total'!$B$19</c:f>
              <c:strCache>
                <c:ptCount val="1"/>
                <c:pt idx="0">
                  <c:v>Medical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'Clinic Summary Total'!$A$20:$A$42</c:f>
              <c:strCache>
                <c:ptCount val="23"/>
                <c:pt idx="0">
                  <c:v>Dewalegama</c:v>
                </c:pt>
                <c:pt idx="1">
                  <c:v>Karadupona</c:v>
                </c:pt>
                <c:pt idx="2">
                  <c:v>Nelundeniya</c:v>
                </c:pt>
                <c:pt idx="3">
                  <c:v>Minuwangamuwa</c:v>
                </c:pt>
                <c:pt idx="4">
                  <c:v>Keselwaththa</c:v>
                </c:pt>
                <c:pt idx="5">
                  <c:v>Galapitamada</c:v>
                </c:pt>
                <c:pt idx="6">
                  <c:v>Baddewela</c:v>
                </c:pt>
                <c:pt idx="7">
                  <c:v>Algama</c:v>
                </c:pt>
                <c:pt idx="8">
                  <c:v>Niyadurupola</c:v>
                </c:pt>
                <c:pt idx="9">
                  <c:v>Rahala</c:v>
                </c:pt>
                <c:pt idx="10">
                  <c:v>Atala</c:v>
                </c:pt>
                <c:pt idx="11">
                  <c:v>Bolagama</c:v>
                </c:pt>
                <c:pt idx="12">
                  <c:v>Hewadiwela</c:v>
                </c:pt>
                <c:pt idx="13">
                  <c:v>Yatiyanthota</c:v>
                </c:pt>
                <c:pt idx="14">
                  <c:v>Wakirigala</c:v>
                </c:pt>
                <c:pt idx="15">
                  <c:v>Basnagala</c:v>
                </c:pt>
                <c:pt idx="16">
                  <c:v>Uyanwaththa</c:v>
                </c:pt>
                <c:pt idx="17">
                  <c:v>Bulathkohupitiya</c:v>
                </c:pt>
                <c:pt idx="18">
                  <c:v>Pothdenikanda</c:v>
                </c:pt>
                <c:pt idx="19">
                  <c:v>Narangoda</c:v>
                </c:pt>
                <c:pt idx="20">
                  <c:v>Waththegedara</c:v>
                </c:pt>
                <c:pt idx="21">
                  <c:v>Maliboda</c:v>
                </c:pt>
                <c:pt idx="22">
                  <c:v>Boralankada</c:v>
                </c:pt>
              </c:strCache>
            </c:strRef>
          </c:cat>
          <c:val>
            <c:numRef>
              <c:f>'Clinic Summary Total'!$B$20:$B$42</c:f>
              <c:numCache>
                <c:formatCode>General</c:formatCode>
                <c:ptCount val="23"/>
                <c:pt idx="0">
                  <c:v>13005</c:v>
                </c:pt>
                <c:pt idx="1">
                  <c:v>12177</c:v>
                </c:pt>
                <c:pt idx="2">
                  <c:v>10851</c:v>
                </c:pt>
                <c:pt idx="3">
                  <c:v>8798</c:v>
                </c:pt>
                <c:pt idx="4">
                  <c:v>8052</c:v>
                </c:pt>
                <c:pt idx="5">
                  <c:v>7325</c:v>
                </c:pt>
                <c:pt idx="6">
                  <c:v>6162</c:v>
                </c:pt>
                <c:pt idx="7">
                  <c:v>5390</c:v>
                </c:pt>
                <c:pt idx="8">
                  <c:v>5017</c:v>
                </c:pt>
                <c:pt idx="9">
                  <c:v>4316</c:v>
                </c:pt>
                <c:pt idx="10">
                  <c:v>3455</c:v>
                </c:pt>
                <c:pt idx="11">
                  <c:v>3237</c:v>
                </c:pt>
                <c:pt idx="12">
                  <c:v>3129</c:v>
                </c:pt>
                <c:pt idx="13">
                  <c:v>2932</c:v>
                </c:pt>
                <c:pt idx="14">
                  <c:v>2772</c:v>
                </c:pt>
                <c:pt idx="15">
                  <c:v>2751</c:v>
                </c:pt>
                <c:pt idx="16">
                  <c:v>2559</c:v>
                </c:pt>
                <c:pt idx="17">
                  <c:v>2484</c:v>
                </c:pt>
                <c:pt idx="18">
                  <c:v>2165</c:v>
                </c:pt>
                <c:pt idx="19">
                  <c:v>2072</c:v>
                </c:pt>
                <c:pt idx="20">
                  <c:v>1820</c:v>
                </c:pt>
                <c:pt idx="21">
                  <c:v>686</c:v>
                </c:pt>
                <c:pt idx="22">
                  <c:v>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C5-42E5-AB08-EED84EEC88A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3540864"/>
        <c:axId val="133579904"/>
      </c:barChart>
      <c:catAx>
        <c:axId val="133540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579904"/>
        <c:crosses val="autoZero"/>
        <c:auto val="1"/>
        <c:lblAlgn val="ctr"/>
        <c:lblOffset val="100"/>
        <c:noMultiLvlLbl val="0"/>
      </c:catAx>
      <c:valAx>
        <c:axId val="133579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540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3600"/>
              <a:t>Total Clinic Attendance -2021 &amp; 2022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'Clinic Summary-Graphs'!$E$11</c:f>
              <c:strCache>
                <c:ptCount val="1"/>
                <c:pt idx="0">
                  <c:v>2021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7"/>
              <c:layout>
                <c:manualLayout>
                  <c:x val="-3.8499409133984719E-17"/>
                  <c:y val="-5.475672063293601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AB3-4D6D-A840-E936809563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'Clinic Summary-Graphs'!$D$12:$D$35</c:f>
              <c:strCache>
                <c:ptCount val="24"/>
                <c:pt idx="0">
                  <c:v> Dewalegama</c:v>
                </c:pt>
                <c:pt idx="1">
                  <c:v> Karadupana</c:v>
                </c:pt>
                <c:pt idx="2">
                  <c:v> Nelundeniya</c:v>
                </c:pt>
                <c:pt idx="3">
                  <c:v> Minuwangamuwa</c:v>
                </c:pt>
                <c:pt idx="4">
                  <c:v> Algama</c:v>
                </c:pt>
                <c:pt idx="5">
                  <c:v> Galapitamada</c:v>
                </c:pt>
                <c:pt idx="6">
                  <c:v> Kehelwatta</c:v>
                </c:pt>
                <c:pt idx="7">
                  <c:v> Beddewala</c:v>
                </c:pt>
                <c:pt idx="8">
                  <c:v> Atala</c:v>
                </c:pt>
                <c:pt idx="9">
                  <c:v> Niyadurupola</c:v>
                </c:pt>
                <c:pt idx="10">
                  <c:v> Rahala</c:v>
                </c:pt>
                <c:pt idx="11">
                  <c:v> Hewadiwela</c:v>
                </c:pt>
                <c:pt idx="12">
                  <c:v> Bolagama</c:v>
                </c:pt>
                <c:pt idx="13">
                  <c:v> Basnagala</c:v>
                </c:pt>
                <c:pt idx="14">
                  <c:v> Wakirigala</c:v>
                </c:pt>
                <c:pt idx="15">
                  <c:v> Pothdenikanda</c:v>
                </c:pt>
                <c:pt idx="16">
                  <c:v> Bulathkohupitiya</c:v>
                </c:pt>
                <c:pt idx="17">
                  <c:v> Yatiyanthota</c:v>
                </c:pt>
                <c:pt idx="18">
                  <c:v> Uyanwatta</c:v>
                </c:pt>
                <c:pt idx="19">
                  <c:v> Narangoda</c:v>
                </c:pt>
                <c:pt idx="20">
                  <c:v> Wattagadara</c:v>
                </c:pt>
                <c:pt idx="21">
                  <c:v> Boralankada</c:v>
                </c:pt>
                <c:pt idx="22">
                  <c:v>Maliboda</c:v>
                </c:pt>
                <c:pt idx="23">
                  <c:v> Panawaththa</c:v>
                </c:pt>
              </c:strCache>
            </c:strRef>
          </c:cat>
          <c:val>
            <c:numRef>
              <c:f>'Clinic Summary-Graphs'!$E$12:$E$35</c:f>
              <c:numCache>
                <c:formatCode>General</c:formatCode>
                <c:ptCount val="24"/>
                <c:pt idx="0">
                  <c:v>15337</c:v>
                </c:pt>
                <c:pt idx="1">
                  <c:v>14742</c:v>
                </c:pt>
                <c:pt idx="2">
                  <c:v>13134</c:v>
                </c:pt>
                <c:pt idx="3">
                  <c:v>7794</c:v>
                </c:pt>
                <c:pt idx="4">
                  <c:v>8361</c:v>
                </c:pt>
                <c:pt idx="5">
                  <c:v>7829</c:v>
                </c:pt>
                <c:pt idx="6">
                  <c:v>6115</c:v>
                </c:pt>
                <c:pt idx="7">
                  <c:v>9033</c:v>
                </c:pt>
                <c:pt idx="8">
                  <c:v>5661</c:v>
                </c:pt>
                <c:pt idx="9">
                  <c:v>5102</c:v>
                </c:pt>
                <c:pt idx="10">
                  <c:v>3104</c:v>
                </c:pt>
                <c:pt idx="11">
                  <c:v>41</c:v>
                </c:pt>
                <c:pt idx="12">
                  <c:v>3507</c:v>
                </c:pt>
                <c:pt idx="13">
                  <c:v>3367</c:v>
                </c:pt>
                <c:pt idx="14">
                  <c:v>2865</c:v>
                </c:pt>
                <c:pt idx="15">
                  <c:v>2952</c:v>
                </c:pt>
                <c:pt idx="16">
                  <c:v>2635</c:v>
                </c:pt>
                <c:pt idx="17">
                  <c:v>2857</c:v>
                </c:pt>
                <c:pt idx="18">
                  <c:v>2346</c:v>
                </c:pt>
                <c:pt idx="19">
                  <c:v>2556</c:v>
                </c:pt>
                <c:pt idx="20">
                  <c:v>976</c:v>
                </c:pt>
                <c:pt idx="21">
                  <c:v>1074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F2-459E-B71A-3B0AC6289DB6}"/>
            </c:ext>
          </c:extLst>
        </c:ser>
        <c:ser>
          <c:idx val="1"/>
          <c:order val="1"/>
          <c:tx>
            <c:strRef>
              <c:f>'Clinic Summary-Graphs'!$F$11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2"/>
              <c:layout>
                <c:manualLayout>
                  <c:x val="9.449964134781769E-3"/>
                  <c:y val="-3.20987672675831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AB3-4D6D-A840-E93680956369}"/>
                </c:ext>
              </c:extLst>
            </c:dLbl>
            <c:dLbl>
              <c:idx val="12"/>
              <c:layout>
                <c:manualLayout>
                  <c:x val="0"/>
                  <c:y val="-3.3986930048029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AB3-4D6D-A840-E93680956369}"/>
                </c:ext>
              </c:extLst>
            </c:dLbl>
            <c:dLbl>
              <c:idx val="13"/>
              <c:layout>
                <c:manualLayout>
                  <c:x val="0"/>
                  <c:y val="-3.96514183893674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AB3-4D6D-A840-E93680956369}"/>
                </c:ext>
              </c:extLst>
            </c:dLbl>
            <c:dLbl>
              <c:idx val="15"/>
              <c:layout>
                <c:manualLayout>
                  <c:x val="-7.6998818267969438E-17"/>
                  <c:y val="-3.96514183893674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AB3-4D6D-A840-E93680956369}"/>
                </c:ext>
              </c:extLst>
            </c:dLbl>
            <c:dLbl>
              <c:idx val="16"/>
              <c:layout>
                <c:manualLayout>
                  <c:x val="3.1499880449271855E-3"/>
                  <c:y val="-9.06318134614113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AB3-4D6D-A840-E93680956369}"/>
                </c:ext>
              </c:extLst>
            </c:dLbl>
            <c:dLbl>
              <c:idx val="17"/>
              <c:layout>
                <c:manualLayout>
                  <c:x val="-6.5211938371808522E-3"/>
                  <c:y val="-7.64469316362305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2F2-459E-B71A-3B0AC6289DB6}"/>
                </c:ext>
              </c:extLst>
            </c:dLbl>
            <c:dLbl>
              <c:idx val="18"/>
              <c:layout>
                <c:manualLayout>
                  <c:x val="-4.3474625581205678E-3"/>
                  <c:y val="-4.42587498946597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2F2-459E-B71A-3B0AC6289DB6}"/>
                </c:ext>
              </c:extLst>
            </c:dLbl>
            <c:dLbl>
              <c:idx val="19"/>
              <c:layout>
                <c:manualLayout>
                  <c:x val="-2.1737312790604435E-3"/>
                  <c:y val="-3.41999431004188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2F2-459E-B71A-3B0AC6289DB6}"/>
                </c:ext>
              </c:extLst>
            </c:dLbl>
            <c:dLbl>
              <c:idx val="21"/>
              <c:layout>
                <c:manualLayout>
                  <c:x val="0"/>
                  <c:y val="-4.34277439502595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AB3-4D6D-A840-E936809563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'Clinic Summary-Graphs'!$D$12:$D$35</c:f>
              <c:strCache>
                <c:ptCount val="24"/>
                <c:pt idx="0">
                  <c:v> Dewalegama</c:v>
                </c:pt>
                <c:pt idx="1">
                  <c:v> Karadupana</c:v>
                </c:pt>
                <c:pt idx="2">
                  <c:v> Nelundeniya</c:v>
                </c:pt>
                <c:pt idx="3">
                  <c:v> Minuwangamuwa</c:v>
                </c:pt>
                <c:pt idx="4">
                  <c:v> Algama</c:v>
                </c:pt>
                <c:pt idx="5">
                  <c:v> Galapitamada</c:v>
                </c:pt>
                <c:pt idx="6">
                  <c:v> Kehelwatta</c:v>
                </c:pt>
                <c:pt idx="7">
                  <c:v> Beddewala</c:v>
                </c:pt>
                <c:pt idx="8">
                  <c:v> Atala</c:v>
                </c:pt>
                <c:pt idx="9">
                  <c:v> Niyadurupola</c:v>
                </c:pt>
                <c:pt idx="10">
                  <c:v> Rahala</c:v>
                </c:pt>
                <c:pt idx="11">
                  <c:v> Hewadiwela</c:v>
                </c:pt>
                <c:pt idx="12">
                  <c:v> Bolagama</c:v>
                </c:pt>
                <c:pt idx="13">
                  <c:v> Basnagala</c:v>
                </c:pt>
                <c:pt idx="14">
                  <c:v> Wakirigala</c:v>
                </c:pt>
                <c:pt idx="15">
                  <c:v> Pothdenikanda</c:v>
                </c:pt>
                <c:pt idx="16">
                  <c:v> Bulathkohupitiya</c:v>
                </c:pt>
                <c:pt idx="17">
                  <c:v> Yatiyanthota</c:v>
                </c:pt>
                <c:pt idx="18">
                  <c:v> Uyanwatta</c:v>
                </c:pt>
                <c:pt idx="19">
                  <c:v> Narangoda</c:v>
                </c:pt>
                <c:pt idx="20">
                  <c:v> Wattagadara</c:v>
                </c:pt>
                <c:pt idx="21">
                  <c:v> Boralankada</c:v>
                </c:pt>
                <c:pt idx="22">
                  <c:v>Maliboda</c:v>
                </c:pt>
                <c:pt idx="23">
                  <c:v> Panawaththa</c:v>
                </c:pt>
              </c:strCache>
            </c:strRef>
          </c:cat>
          <c:val>
            <c:numRef>
              <c:f>'Clinic Summary-Graphs'!$F$12:$F$35</c:f>
              <c:numCache>
                <c:formatCode>General</c:formatCode>
                <c:ptCount val="24"/>
                <c:pt idx="0">
                  <c:v>17941</c:v>
                </c:pt>
                <c:pt idx="1">
                  <c:v>16850</c:v>
                </c:pt>
                <c:pt idx="2">
                  <c:v>13472</c:v>
                </c:pt>
                <c:pt idx="3">
                  <c:v>11271</c:v>
                </c:pt>
                <c:pt idx="4">
                  <c:v>9071</c:v>
                </c:pt>
                <c:pt idx="5">
                  <c:v>8746</c:v>
                </c:pt>
                <c:pt idx="6">
                  <c:v>8634</c:v>
                </c:pt>
                <c:pt idx="7">
                  <c:v>8245</c:v>
                </c:pt>
                <c:pt idx="8">
                  <c:v>7826</c:v>
                </c:pt>
                <c:pt idx="9">
                  <c:v>6747</c:v>
                </c:pt>
                <c:pt idx="10">
                  <c:v>6239</c:v>
                </c:pt>
                <c:pt idx="11">
                  <c:v>4515</c:v>
                </c:pt>
                <c:pt idx="12">
                  <c:v>4312</c:v>
                </c:pt>
                <c:pt idx="13">
                  <c:v>4201</c:v>
                </c:pt>
                <c:pt idx="14">
                  <c:v>3901</c:v>
                </c:pt>
                <c:pt idx="15">
                  <c:v>3392</c:v>
                </c:pt>
                <c:pt idx="16">
                  <c:v>3316</c:v>
                </c:pt>
                <c:pt idx="17">
                  <c:v>2932</c:v>
                </c:pt>
                <c:pt idx="18">
                  <c:v>2559</c:v>
                </c:pt>
                <c:pt idx="19">
                  <c:v>2508</c:v>
                </c:pt>
                <c:pt idx="20">
                  <c:v>2040</c:v>
                </c:pt>
                <c:pt idx="21">
                  <c:v>1436</c:v>
                </c:pt>
                <c:pt idx="22">
                  <c:v>704</c:v>
                </c:pt>
                <c:pt idx="23">
                  <c:v>636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F2-459E-B71A-3B0AC6289DB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3718016"/>
        <c:axId val="133719552"/>
      </c:barChart>
      <c:catAx>
        <c:axId val="13371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719552"/>
        <c:crosses val="autoZero"/>
        <c:auto val="1"/>
        <c:lblAlgn val="ctr"/>
        <c:lblOffset val="100"/>
        <c:noMultiLvlLbl val="0"/>
      </c:catAx>
      <c:valAx>
        <c:axId val="133719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71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4000"/>
              <a:t>Total Attendance in Dental Clinic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456656715991311E-2"/>
          <c:y val="8.9392822181109999E-2"/>
          <c:w val="0.90221283715384593"/>
          <c:h val="0.6554924704491138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EFEB-4F29-8733-F8C53767BC97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FEB-4F29-8733-F8C53767BC97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EFEB-4F29-8733-F8C53767BC9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'Dental Clinic'!$B$19:$B$30</c:f>
              <c:strCache>
                <c:ptCount val="12"/>
                <c:pt idx="0">
                  <c:v>Atala</c:v>
                </c:pt>
                <c:pt idx="1">
                  <c:v>Dewalegama</c:v>
                </c:pt>
                <c:pt idx="2">
                  <c:v>Algama</c:v>
                </c:pt>
                <c:pt idx="3">
                  <c:v>Wakirigala</c:v>
                </c:pt>
                <c:pt idx="4">
                  <c:v>Pothdenikanda</c:v>
                </c:pt>
                <c:pt idx="5">
                  <c:v>Basnagala</c:v>
                </c:pt>
                <c:pt idx="6">
                  <c:v>Hewadiwela</c:v>
                </c:pt>
                <c:pt idx="7">
                  <c:v>Waththegedara</c:v>
                </c:pt>
                <c:pt idx="8">
                  <c:v>Galapitamada</c:v>
                </c:pt>
                <c:pt idx="9">
                  <c:v>Rahala</c:v>
                </c:pt>
                <c:pt idx="10">
                  <c:v>Baddewela</c:v>
                </c:pt>
                <c:pt idx="11">
                  <c:v>Bolagama</c:v>
                </c:pt>
              </c:strCache>
            </c:strRef>
          </c:cat>
          <c:val>
            <c:numRef>
              <c:f>'Dental Clinic'!$G$19:$G$30</c:f>
              <c:numCache>
                <c:formatCode>General</c:formatCode>
                <c:ptCount val="12"/>
                <c:pt idx="0">
                  <c:v>2374</c:v>
                </c:pt>
                <c:pt idx="1">
                  <c:v>1671</c:v>
                </c:pt>
                <c:pt idx="2">
                  <c:v>1384</c:v>
                </c:pt>
                <c:pt idx="3">
                  <c:v>172</c:v>
                </c:pt>
                <c:pt idx="4">
                  <c:v>143</c:v>
                </c:pt>
                <c:pt idx="5">
                  <c:v>124</c:v>
                </c:pt>
                <c:pt idx="6">
                  <c:v>114</c:v>
                </c:pt>
                <c:pt idx="7">
                  <c:v>106</c:v>
                </c:pt>
                <c:pt idx="8">
                  <c:v>72</c:v>
                </c:pt>
                <c:pt idx="9">
                  <c:v>53</c:v>
                </c:pt>
                <c:pt idx="10">
                  <c:v>52</c:v>
                </c:pt>
                <c:pt idx="11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F-4D49-85D7-3F22079D47A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3760896"/>
        <c:axId val="133769088"/>
      </c:barChart>
      <c:catAx>
        <c:axId val="133760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769088"/>
        <c:crosses val="autoZero"/>
        <c:auto val="1"/>
        <c:lblAlgn val="ctr"/>
        <c:lblOffset val="100"/>
        <c:noMultiLvlLbl val="0"/>
      </c:catAx>
      <c:valAx>
        <c:axId val="133769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33760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4F560-7524-4A01-93A3-8F8ED772D128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DEFFF-50DF-4F23-A3E6-229F8E8B4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320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7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6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030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77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4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57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24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4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62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1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0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B8A9E-E0AC-48C4-99CA-0D3993D26640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8B196-9A41-4FC9-8754-5003E7DE9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46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purdhskegalle@gmail.com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4">
                <a:lumMod val="60000"/>
                <a:lumOff val="40000"/>
              </a:schemeClr>
            </a:gs>
            <a:gs pos="83000">
              <a:schemeClr val="accent1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1851" y="1245325"/>
            <a:ext cx="110337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Primary Medical Care Units (PMCU) Review </a:t>
            </a:r>
          </a:p>
          <a:p>
            <a:pPr algn="ctr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15297" y="5921829"/>
            <a:ext cx="7294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Regional Director of Health Services-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Kegalle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463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8324456"/>
              </p:ext>
            </p:extLst>
          </p:nvPr>
        </p:nvGraphicFramePr>
        <p:xfrm>
          <a:off x="105508" y="131886"/>
          <a:ext cx="12086492" cy="6726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1995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4197727"/>
              </p:ext>
            </p:extLst>
          </p:nvPr>
        </p:nvGraphicFramePr>
        <p:xfrm>
          <a:off x="285750" y="114300"/>
          <a:ext cx="11677650" cy="6600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7222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9554098"/>
              </p:ext>
            </p:extLst>
          </p:nvPr>
        </p:nvGraphicFramePr>
        <p:xfrm>
          <a:off x="131885" y="167054"/>
          <a:ext cx="11843238" cy="6497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4209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8177863"/>
              </p:ext>
            </p:extLst>
          </p:nvPr>
        </p:nvGraphicFramePr>
        <p:xfrm>
          <a:off x="61546" y="167054"/>
          <a:ext cx="12001500" cy="6603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9107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5116426"/>
              </p:ext>
            </p:extLst>
          </p:nvPr>
        </p:nvGraphicFramePr>
        <p:xfrm>
          <a:off x="200024" y="219075"/>
          <a:ext cx="11801475" cy="6486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0283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4859601"/>
              </p:ext>
            </p:extLst>
          </p:nvPr>
        </p:nvGraphicFramePr>
        <p:xfrm>
          <a:off x="96716" y="70338"/>
          <a:ext cx="12095284" cy="6726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640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058994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1205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7639820"/>
              </p:ext>
            </p:extLst>
          </p:nvPr>
        </p:nvGraphicFramePr>
        <p:xfrm>
          <a:off x="66675" y="114300"/>
          <a:ext cx="12125325" cy="6743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2608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6093" y="170208"/>
            <a:ext cx="106854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Empanelment Progress –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Kegalle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District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054B41-EEDE-4760-958C-47263A8ACA1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112599"/>
              </p:ext>
            </p:extLst>
          </p:nvPr>
        </p:nvGraphicFramePr>
        <p:xfrm>
          <a:off x="200843" y="754983"/>
          <a:ext cx="11876856" cy="59664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7392">
                  <a:extLst>
                    <a:ext uri="{9D8B030D-6E8A-4147-A177-3AD203B41FA5}">
                      <a16:colId xmlns:a16="http://schemas.microsoft.com/office/drawing/2014/main" val="2239691295"/>
                    </a:ext>
                  </a:extLst>
                </a:gridCol>
                <a:gridCol w="2784627">
                  <a:extLst>
                    <a:ext uri="{9D8B030D-6E8A-4147-A177-3AD203B41FA5}">
                      <a16:colId xmlns:a16="http://schemas.microsoft.com/office/drawing/2014/main" val="191119256"/>
                    </a:ext>
                  </a:extLst>
                </a:gridCol>
                <a:gridCol w="801635">
                  <a:extLst>
                    <a:ext uri="{9D8B030D-6E8A-4147-A177-3AD203B41FA5}">
                      <a16:colId xmlns:a16="http://schemas.microsoft.com/office/drawing/2014/main" val="2446654228"/>
                    </a:ext>
                  </a:extLst>
                </a:gridCol>
                <a:gridCol w="1350122">
                  <a:extLst>
                    <a:ext uri="{9D8B030D-6E8A-4147-A177-3AD203B41FA5}">
                      <a16:colId xmlns:a16="http://schemas.microsoft.com/office/drawing/2014/main" val="3643219914"/>
                    </a:ext>
                  </a:extLst>
                </a:gridCol>
                <a:gridCol w="1413409">
                  <a:extLst>
                    <a:ext uri="{9D8B030D-6E8A-4147-A177-3AD203B41FA5}">
                      <a16:colId xmlns:a16="http://schemas.microsoft.com/office/drawing/2014/main" val="2998300324"/>
                    </a:ext>
                  </a:extLst>
                </a:gridCol>
                <a:gridCol w="1413409">
                  <a:extLst>
                    <a:ext uri="{9D8B030D-6E8A-4147-A177-3AD203B41FA5}">
                      <a16:colId xmlns:a16="http://schemas.microsoft.com/office/drawing/2014/main" val="1126223185"/>
                    </a:ext>
                  </a:extLst>
                </a:gridCol>
                <a:gridCol w="1286835">
                  <a:extLst>
                    <a:ext uri="{9D8B030D-6E8A-4147-A177-3AD203B41FA5}">
                      <a16:colId xmlns:a16="http://schemas.microsoft.com/office/drawing/2014/main" val="1728173629"/>
                    </a:ext>
                  </a:extLst>
                </a:gridCol>
                <a:gridCol w="738349">
                  <a:extLst>
                    <a:ext uri="{9D8B030D-6E8A-4147-A177-3AD203B41FA5}">
                      <a16:colId xmlns:a16="http://schemas.microsoft.com/office/drawing/2014/main" val="4268361321"/>
                    </a:ext>
                  </a:extLst>
                </a:gridCol>
                <a:gridCol w="1561078">
                  <a:extLst>
                    <a:ext uri="{9D8B030D-6E8A-4147-A177-3AD203B41FA5}">
                      <a16:colId xmlns:a16="http://schemas.microsoft.com/office/drawing/2014/main" val="1973964501"/>
                    </a:ext>
                  </a:extLst>
                </a:gridCol>
              </a:tblGrid>
              <a:tr h="12988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Institute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Empaneled Population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 above  35 Population</a:t>
                      </a:r>
                      <a:b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Target 25%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as at 30.04.2023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of client to be entered to cover the target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43221403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</a:t>
                      </a:r>
                      <a:r>
                        <a:rPr lang="en-US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Nelundeniya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13959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7020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18347185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Karandupana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14470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6870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25137082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Minuwangamuwa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13926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6862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04068783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Dewalegama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16289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7870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99460817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</a:t>
                      </a:r>
                      <a:r>
                        <a:rPr lang="en-US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Bulathkohupitiya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9376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1239526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Bolagama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11346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5411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23%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26848661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Atala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7692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3609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23%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16904598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Rahala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12875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6377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08244873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Algama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11870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5852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32363841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Keselwattha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11504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5651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1397`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29240692"/>
                  </a:ext>
                </a:extLst>
              </a:tr>
              <a:tr h="42433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Galapitamada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11814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14894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7237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3007" y="-30528"/>
            <a:ext cx="7134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Information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186381"/>
              </p:ext>
            </p:extLst>
          </p:nvPr>
        </p:nvGraphicFramePr>
        <p:xfrm>
          <a:off x="95796" y="615803"/>
          <a:ext cx="12096204" cy="648279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32008">
                  <a:extLst>
                    <a:ext uri="{9D8B030D-6E8A-4147-A177-3AD203B41FA5}">
                      <a16:colId xmlns:a16="http://schemas.microsoft.com/office/drawing/2014/main" val="4246316586"/>
                    </a:ext>
                  </a:extLst>
                </a:gridCol>
                <a:gridCol w="2160038">
                  <a:extLst>
                    <a:ext uri="{9D8B030D-6E8A-4147-A177-3AD203B41FA5}">
                      <a16:colId xmlns:a16="http://schemas.microsoft.com/office/drawing/2014/main" val="2056115196"/>
                    </a:ext>
                  </a:extLst>
                </a:gridCol>
                <a:gridCol w="1496596">
                  <a:extLst>
                    <a:ext uri="{9D8B030D-6E8A-4147-A177-3AD203B41FA5}">
                      <a16:colId xmlns:a16="http://schemas.microsoft.com/office/drawing/2014/main" val="2036869138"/>
                    </a:ext>
                  </a:extLst>
                </a:gridCol>
                <a:gridCol w="1554512">
                  <a:extLst>
                    <a:ext uri="{9D8B030D-6E8A-4147-A177-3AD203B41FA5}">
                      <a16:colId xmlns:a16="http://schemas.microsoft.com/office/drawing/2014/main" val="2332926364"/>
                    </a:ext>
                  </a:extLst>
                </a:gridCol>
                <a:gridCol w="1114697">
                  <a:extLst>
                    <a:ext uri="{9D8B030D-6E8A-4147-A177-3AD203B41FA5}">
                      <a16:colId xmlns:a16="http://schemas.microsoft.com/office/drawing/2014/main" val="2903512457"/>
                    </a:ext>
                  </a:extLst>
                </a:gridCol>
                <a:gridCol w="2272937">
                  <a:extLst>
                    <a:ext uri="{9D8B030D-6E8A-4147-A177-3AD203B41FA5}">
                      <a16:colId xmlns:a16="http://schemas.microsoft.com/office/drawing/2014/main" val="1180598504"/>
                    </a:ext>
                  </a:extLst>
                </a:gridCol>
                <a:gridCol w="1898468">
                  <a:extLst>
                    <a:ext uri="{9D8B030D-6E8A-4147-A177-3AD203B41FA5}">
                      <a16:colId xmlns:a16="http://schemas.microsoft.com/office/drawing/2014/main" val="2008396819"/>
                    </a:ext>
                  </a:extLst>
                </a:gridCol>
                <a:gridCol w="1166948">
                  <a:extLst>
                    <a:ext uri="{9D8B030D-6E8A-4147-A177-3AD203B41FA5}">
                      <a16:colId xmlns:a16="http://schemas.microsoft.com/office/drawing/2014/main" val="889217828"/>
                    </a:ext>
                  </a:extLst>
                </a:gridCol>
              </a:tblGrid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Institute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Ds Division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 no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Land name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 Situation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Remarks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01507014"/>
                  </a:ext>
                </a:extLst>
              </a:tr>
              <a:tr h="2893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Bulathkohupitiya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Bulathkohupitiya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PPA574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1A1R16.4 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PERATENNEWATTA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Acquired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09064728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PMCU-Algama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Warakapla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mu/pi/ke/3378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1.3836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Nagodayewatta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34053167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PMCU-Nelundeniya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Warakapla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mu/pi/ke/263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R1 29 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Bandarawatta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26293302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PMCU-Niyadurupola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Warakapla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ke.302/ Lot01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R1 10  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weddawaye watta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45525209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PMCU-Narangoda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Warakapla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mu/pi/ke/320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R3  17.7 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hitinawatta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23698651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PMCU-Basnagala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Deraniyagala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Drn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/2000/140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0.4932 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Nuriyawatta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en-US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Process to Acquire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4709145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PMCU-Karandupona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Kegalle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MU/pi/A/873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A1   P 31.4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Karadupana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Waththa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32222725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PMCU-Rahala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Aranayaka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PPA 1029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Acquired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83640590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Keselwatta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Kegalle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mu/pi/ke/90/351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A1  12 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Wadupolawatta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en-US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Process to Acquire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93747996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PMCU-Boralankada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Dehiowita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Ke/Dho/2000/72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0.119 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Delkanuhinnamukalana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9013930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Uyanwatta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Mawanella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4140/2005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16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be 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Acquired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913784751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Wattegedara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Aranayaka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 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Paranagedarawaththa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Gift Deed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84180583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- Hewadiwela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Rambukkana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fvp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en-US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Process to Acquire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21961834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 Bolagama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Rambukkana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02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Wagollawatta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Belongs to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Requested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48045079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PMCU-Atala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Galigamuwa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568996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Wakirigala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Aranayaka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762199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Yatiyanthota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Yatiyanthota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648585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PMCU-Pothdenikanda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Deraniyagala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301506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PMCU-Minuwangamuwa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Kegalle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Belongs to court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</a:t>
                      </a:r>
                      <a:r>
                        <a:rPr lang="en-US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Process to Acquire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953457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PMCU-Dewalegama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Kegalle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7473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PMCU-Galapitamada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Warakapla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68243"/>
                  </a:ext>
                </a:extLst>
              </a:tr>
              <a:tr h="281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PMCU-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Beddewela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Rambukkana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379939"/>
                  </a:ext>
                </a:extLst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054B41-EEDE-4760-958C-47263A8ACA1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24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28800" y="91273"/>
            <a:ext cx="8513618" cy="6858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 Statistics of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Kegalle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District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EF71DC5-9854-414A-85C1-B2B575351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78799"/>
              </p:ext>
            </p:extLst>
          </p:nvPr>
        </p:nvGraphicFramePr>
        <p:xfrm>
          <a:off x="2400300" y="923925"/>
          <a:ext cx="8175170" cy="571527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212697">
                  <a:extLst>
                    <a:ext uri="{9D8B030D-6E8A-4147-A177-3AD203B41FA5}">
                      <a16:colId xmlns:a16="http://schemas.microsoft.com/office/drawing/2014/main" val="795662810"/>
                    </a:ext>
                  </a:extLst>
                </a:gridCol>
                <a:gridCol w="2078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38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142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Kegalle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63640771"/>
                  </a:ext>
                </a:extLst>
              </a:tr>
              <a:tr h="45167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Population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898,000 	</a:t>
                      </a:r>
                      <a:endParaRPr lang="en-US" sz="2000" b="1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117482"/>
                  </a:ext>
                </a:extLst>
              </a:tr>
              <a:tr h="53931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Urban Population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17,084 	</a:t>
                      </a:r>
                      <a:endParaRPr lang="en-US" sz="2000" b="1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0958993"/>
                  </a:ext>
                </a:extLst>
              </a:tr>
              <a:tr h="60673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Rural Population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819,829 	</a:t>
                      </a:r>
                      <a:endParaRPr lang="en-US" sz="2000" b="1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91.3%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94637527"/>
                  </a:ext>
                </a:extLst>
              </a:tr>
              <a:tr h="33707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Estate Population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61,087 	</a:t>
                      </a:r>
                      <a:endParaRPr lang="en-US" sz="2000" b="1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485466"/>
                  </a:ext>
                </a:extLst>
              </a:tr>
              <a:tr h="64043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Population Density</a:t>
                      </a:r>
                    </a:p>
                    <a:p>
                      <a:pPr algn="l" fontAlgn="b"/>
                      <a:r>
                        <a:rPr lang="en-US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Per.sq.km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87877"/>
                  </a:ext>
                </a:extLst>
              </a:tr>
              <a:tr h="73819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Crude Birth Rate - 2021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12.2	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819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Crude Death Rates - 2021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8.5 	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022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Infant Mortality Rate (Per 1,000) Live Births) 2015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3.6	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862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2000" y="0"/>
            <a:ext cx="8810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Submission of Outdoor &amp; Clinic Returns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128503"/>
              </p:ext>
            </p:extLst>
          </p:nvPr>
        </p:nvGraphicFramePr>
        <p:xfrm>
          <a:off x="1666876" y="638174"/>
          <a:ext cx="8493124" cy="6124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281">
                  <a:extLst>
                    <a:ext uri="{9D8B030D-6E8A-4147-A177-3AD203B41FA5}">
                      <a16:colId xmlns:a16="http://schemas.microsoft.com/office/drawing/2014/main" val="2972807590"/>
                    </a:ext>
                  </a:extLst>
                </a:gridCol>
                <a:gridCol w="2123281">
                  <a:extLst>
                    <a:ext uri="{9D8B030D-6E8A-4147-A177-3AD203B41FA5}">
                      <a16:colId xmlns:a16="http://schemas.microsoft.com/office/drawing/2014/main" val="3407806265"/>
                    </a:ext>
                  </a:extLst>
                </a:gridCol>
                <a:gridCol w="2123281">
                  <a:extLst>
                    <a:ext uri="{9D8B030D-6E8A-4147-A177-3AD203B41FA5}">
                      <a16:colId xmlns:a16="http://schemas.microsoft.com/office/drawing/2014/main" val="4039195656"/>
                    </a:ext>
                  </a:extLst>
                </a:gridCol>
                <a:gridCol w="2123281">
                  <a:extLst>
                    <a:ext uri="{9D8B030D-6E8A-4147-A177-3AD203B41FA5}">
                      <a16:colId xmlns:a16="http://schemas.microsoft.com/office/drawing/2014/main" val="265469428"/>
                    </a:ext>
                  </a:extLst>
                </a:gridCol>
              </a:tblGrid>
              <a:tr h="408305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Institution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Q3-2022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Q4-2022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Q1-2023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713692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Algama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2022/12/05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2023/02/20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2023/05/12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446125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Atala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2022/11/08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2023/01/23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2023/04/27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954881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Basnagala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2023/04/24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249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Beddewela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2022/10/19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2023/01/27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2023/05/12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34446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Boralankada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2022/10/07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2023/04/18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7267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Bulathkohupitiya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2023/03/14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2023/04/24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826923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Dewalegama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2022/10/25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2023/04/27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875304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Galapitamada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2023/04/27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486829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Karadupona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2022/11/14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2023/02/20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2023/05/10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483891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Kehelwaththa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2023/03/14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72092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Minuwangamuwa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2022/10/31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2023/01/30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--------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172149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Narangoda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2022/10/12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2023/04/11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894673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Nelundeniya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2022/10/14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2023/01/13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2023/04/27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633302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Niyadurupola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2022/10/07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2023/01/10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2023/04/18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381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57952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950792"/>
              </p:ext>
            </p:extLst>
          </p:nvPr>
        </p:nvGraphicFramePr>
        <p:xfrm>
          <a:off x="1981200" y="796925"/>
          <a:ext cx="81280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09771229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920280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80050689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0506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Institution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Q3-2022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Q4-2022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Q1-2023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2349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Pothdenikanda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2023/01/30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2023/04/27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122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Rahala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2022/10/19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2023/01/23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2023/05/04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529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Uyanwaththa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2022/11/08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2023/01/27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2023/04/27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855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Wakirigala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2023/01/05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2023/04/11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48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Yatiyanthota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2022/10/12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2023/01/05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2023/04/11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844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Bolagama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2022/10/14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2023/01/10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2023/04/26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58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Waththegedara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2022/10/07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2023/01/27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2023/04/18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860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Hewadiwela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2022/10/14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2023/01/18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2023/04/18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07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Elaulla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2023/05/04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8771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Panawaththa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2023/01/18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2023/05/04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9972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Dothaloya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2023/05/04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6395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Maliboda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2023/03/28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2023/03/28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2023/04/11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63112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57299" y="6057867"/>
            <a:ext cx="101375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     -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PMCUs submit the return within a month after end of the quarter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7961" y="6057867"/>
            <a:ext cx="826477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1996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576029"/>
              </p:ext>
            </p:extLst>
          </p:nvPr>
        </p:nvGraphicFramePr>
        <p:xfrm>
          <a:off x="656176" y="1995855"/>
          <a:ext cx="10680126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0042">
                  <a:extLst>
                    <a:ext uri="{9D8B030D-6E8A-4147-A177-3AD203B41FA5}">
                      <a16:colId xmlns:a16="http://schemas.microsoft.com/office/drawing/2014/main" val="2230163260"/>
                    </a:ext>
                  </a:extLst>
                </a:gridCol>
                <a:gridCol w="4659441">
                  <a:extLst>
                    <a:ext uri="{9D8B030D-6E8A-4147-A177-3AD203B41FA5}">
                      <a16:colId xmlns:a16="http://schemas.microsoft.com/office/drawing/2014/main" val="3559793868"/>
                    </a:ext>
                  </a:extLst>
                </a:gridCol>
                <a:gridCol w="2460643">
                  <a:extLst>
                    <a:ext uri="{9D8B030D-6E8A-4147-A177-3AD203B41FA5}">
                      <a16:colId xmlns:a16="http://schemas.microsoft.com/office/drawing/2014/main" val="2100963770"/>
                    </a:ext>
                  </a:extLst>
                </a:gridCol>
              </a:tblGrid>
              <a:tr h="357124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Contact For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Contact 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515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Mr.Hemantha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PSSP,ADB,Constructions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activities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071- 4400609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760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Mr.Ariyarathna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Cardre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Staff 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071- 1120953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034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Ms.Ramani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Land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070-1408080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515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Mr.Waligamuwa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 Repairs,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liason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officers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071-4396572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585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Mr.Thissa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071-1575857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17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Ms.Wathsala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Training Programs and Service IDs.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077-9414705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666928"/>
                  </a:ext>
                </a:extLst>
              </a:tr>
              <a:tr h="18039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Ms.Thiline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076-7852324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46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Ms.Rishmila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077-5088459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97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Mr.Asanka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PSSP Registration, SWASTHA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070-7777415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769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Mr.Amith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Annual Plans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071-7898241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04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Ms.Krishanthi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OPD &amp; Clinic Returns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071-9609183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28642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85837" y="91768"/>
            <a:ext cx="8905003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Details-  Planning Unit RDHS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Kegalle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6176" y="795526"/>
            <a:ext cx="84845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Telephone No: 0352231530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purdhskegalle@gmail.com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 Planning-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Dr.Deeghayu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Nayakarathna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0703965699</a:t>
            </a:r>
          </a:p>
        </p:txBody>
      </p:sp>
    </p:spTree>
    <p:extLst>
      <p:ext uri="{BB962C8B-B14F-4D97-AF65-F5344CB8AC3E}">
        <p14:creationId xmlns:p14="http://schemas.microsoft.com/office/powerpoint/2010/main" val="11210774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8141" y="1879889"/>
            <a:ext cx="963237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054B41-EEDE-4760-958C-47263A8ACA1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8865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5143" y="295933"/>
            <a:ext cx="74207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 of RDHS Kegalle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60484" y="1476142"/>
            <a:ext cx="11564816" cy="4886558"/>
            <a:chOff x="360484" y="1476142"/>
            <a:chExt cx="11265935" cy="4398709"/>
          </a:xfrm>
          <a:solidFill>
            <a:schemeClr val="accent4">
              <a:lumMod val="40000"/>
              <a:lumOff val="60000"/>
            </a:schemeClr>
          </a:solidFill>
        </p:grpSpPr>
        <p:grpSp>
          <p:nvGrpSpPr>
            <p:cNvPr id="21" name="Group 20"/>
            <p:cNvGrpSpPr/>
            <p:nvPr/>
          </p:nvGrpSpPr>
          <p:grpSpPr>
            <a:xfrm>
              <a:off x="360484" y="1476142"/>
              <a:ext cx="10354921" cy="4398709"/>
              <a:chOff x="1107831" y="870437"/>
              <a:chExt cx="8270757" cy="3362686"/>
            </a:xfrm>
            <a:grpFill/>
          </p:grpSpPr>
          <p:sp>
            <p:nvSpPr>
              <p:cNvPr id="3" name="Rounded Rectangle 2"/>
              <p:cNvSpPr/>
              <p:nvPr/>
            </p:nvSpPr>
            <p:spPr>
              <a:xfrm>
                <a:off x="4132385" y="870437"/>
                <a:ext cx="3235569" cy="940777"/>
              </a:xfrm>
              <a:prstGeom prst="roundRect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RDHS </a:t>
                </a:r>
                <a:r>
                  <a:rPr lang="en-US" sz="20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Kegalle</a:t>
                </a:r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5" name="Straight Connector 4"/>
              <p:cNvCxnSpPr>
                <a:stCxn id="3" idx="2"/>
              </p:cNvCxnSpPr>
              <p:nvPr/>
            </p:nvCxnSpPr>
            <p:spPr>
              <a:xfrm flipH="1">
                <a:off x="5750169" y="1811214"/>
                <a:ext cx="1" cy="685801"/>
              </a:xfrm>
              <a:prstGeom prst="lin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flipV="1">
                <a:off x="2057400" y="2526622"/>
                <a:ext cx="7321188" cy="31941"/>
              </a:xfrm>
              <a:prstGeom prst="lin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2057400" y="2558562"/>
                <a:ext cx="0" cy="633046"/>
              </a:xfrm>
              <a:prstGeom prst="lin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>
                <a:off x="3203097" y="2538593"/>
                <a:ext cx="8792" cy="703384"/>
              </a:xfrm>
              <a:prstGeom prst="lin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H="1">
                <a:off x="4767060" y="2574507"/>
                <a:ext cx="1331" cy="641093"/>
              </a:xfrm>
              <a:prstGeom prst="lin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6293577" y="2558562"/>
                <a:ext cx="8792" cy="633046"/>
              </a:xfrm>
              <a:prstGeom prst="line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</p:cxnSp>
          <p:sp>
            <p:nvSpPr>
              <p:cNvPr id="17" name="Rounded Rectangle 16"/>
              <p:cNvSpPr/>
              <p:nvPr/>
            </p:nvSpPr>
            <p:spPr>
              <a:xfrm>
                <a:off x="1107831" y="3191608"/>
                <a:ext cx="1630263" cy="690046"/>
              </a:xfrm>
              <a:prstGeom prst="roundRect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Base Hospitals</a:t>
                </a:r>
              </a:p>
              <a:p>
                <a:pPr algn="ctr"/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03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2761214" y="3241977"/>
                <a:ext cx="1242468" cy="823228"/>
              </a:xfrm>
              <a:prstGeom prst="roundRect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Divisional Hospitals</a:t>
                </a:r>
              </a:p>
              <a:p>
                <a:pPr algn="ctr"/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4041832" y="3222008"/>
                <a:ext cx="1503258" cy="1011115"/>
              </a:xfrm>
              <a:prstGeom prst="roundRect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Primary Medical Care Units</a:t>
                </a:r>
              </a:p>
              <a:p>
                <a:pPr algn="ctr"/>
                <a:r>
                  <a:rPr lang="en-US" sz="20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</a:t>
                </a:r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5599234" y="3223728"/>
                <a:ext cx="1466240" cy="852985"/>
              </a:xfrm>
              <a:prstGeom prst="roundRect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MOH</a:t>
                </a:r>
              </a:p>
              <a:p>
                <a:pPr algn="ctr"/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11</a:t>
                </a: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H="1">
              <a:off x="8655307" y="3675497"/>
              <a:ext cx="8793" cy="868338"/>
            </a:xfrm>
            <a:prstGeom prst="lin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cxnSp>
        <p:sp>
          <p:nvSpPr>
            <p:cNvPr id="22" name="Rounded Rectangle 21"/>
            <p:cNvSpPr/>
            <p:nvPr/>
          </p:nvSpPr>
          <p:spPr>
            <a:xfrm>
              <a:off x="7887191" y="4560550"/>
              <a:ext cx="1835721" cy="868162"/>
            </a:xfrm>
            <a:prstGeom prst="round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STD Unit</a:t>
              </a: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790698" y="4560550"/>
              <a:ext cx="1835721" cy="868162"/>
            </a:xfrm>
            <a:prstGeom prst="round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Chest Clinic</a:t>
              </a:r>
            </a:p>
          </p:txBody>
        </p:sp>
        <p:cxnSp>
          <p:nvCxnSpPr>
            <p:cNvPr id="24" name="Straight Connector 23"/>
            <p:cNvCxnSpPr>
              <a:endCxn id="23" idx="0"/>
            </p:cNvCxnSpPr>
            <p:nvPr/>
          </p:nvCxnSpPr>
          <p:spPr>
            <a:xfrm flipH="1">
              <a:off x="10708559" y="3647259"/>
              <a:ext cx="13693" cy="913291"/>
            </a:xfrm>
            <a:prstGeom prst="lin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027222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9501" y="270655"/>
            <a:ext cx="9381392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Units of RDHS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Kegalle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83577" y="1445699"/>
            <a:ext cx="11333285" cy="5034231"/>
            <a:chOff x="0" y="2877585"/>
            <a:chExt cx="6781805" cy="3805155"/>
          </a:xfrm>
          <a:solidFill>
            <a:schemeClr val="accent4">
              <a:lumMod val="40000"/>
              <a:lumOff val="60000"/>
            </a:schemeClr>
          </a:solidFill>
        </p:grpSpPr>
        <p:grpSp>
          <p:nvGrpSpPr>
            <p:cNvPr id="6" name="Group 5"/>
            <p:cNvGrpSpPr/>
            <p:nvPr/>
          </p:nvGrpSpPr>
          <p:grpSpPr>
            <a:xfrm>
              <a:off x="0" y="2877585"/>
              <a:ext cx="6781805" cy="3805155"/>
              <a:chOff x="0" y="2877585"/>
              <a:chExt cx="6781805" cy="3805155"/>
            </a:xfrm>
            <a:grpFill/>
          </p:grpSpPr>
          <p:sp>
            <p:nvSpPr>
              <p:cNvPr id="46" name="Rounded Rectangle 45"/>
              <p:cNvSpPr/>
              <p:nvPr/>
            </p:nvSpPr>
            <p:spPr>
              <a:xfrm>
                <a:off x="2602577" y="2877585"/>
                <a:ext cx="1624496" cy="410608"/>
              </a:xfrm>
              <a:prstGeom prst="roundRect">
                <a:avLst/>
              </a:prstGeom>
              <a:grpFill/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0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Iskoola Pota" panose="020B0502040204020203" pitchFamily="34" charset="0"/>
                  </a:rPr>
                  <a:t>RDHS </a:t>
                </a:r>
                <a:r>
                  <a:rPr lang="en-US" sz="2000" b="1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Iskoola Pota" panose="020B0502040204020203" pitchFamily="34" charset="0"/>
                  </a:rPr>
                  <a:t>Kegalle</a:t>
                </a:r>
                <a:endParaRPr lang="en-US" sz="1600" dirty="0">
                  <a:effectLst/>
                  <a:ea typeface="Calibri" panose="020F0502020204030204" pitchFamily="34" charset="0"/>
                  <a:cs typeface="Iskoola Pota" panose="020B0502040204020203" pitchFamily="34" charset="0"/>
                </a:endParaRPr>
              </a:p>
            </p:txBody>
          </p:sp>
          <p:grpSp>
            <p:nvGrpSpPr>
              <p:cNvPr id="9" name="Group 8"/>
              <p:cNvGrpSpPr/>
              <p:nvPr/>
            </p:nvGrpSpPr>
            <p:grpSpPr>
              <a:xfrm>
                <a:off x="0" y="3985260"/>
                <a:ext cx="6781805" cy="2697480"/>
                <a:chOff x="0" y="0"/>
                <a:chExt cx="6781805" cy="1437435"/>
              </a:xfrm>
              <a:grpFill/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0" y="121920"/>
                  <a:ext cx="6781805" cy="1315515"/>
                  <a:chOff x="0" y="0"/>
                  <a:chExt cx="6597655" cy="2921189"/>
                </a:xfrm>
                <a:grpFill/>
              </p:grpSpPr>
              <p:grpSp>
                <p:nvGrpSpPr>
                  <p:cNvPr id="28" name="Group 27"/>
                  <p:cNvGrpSpPr/>
                  <p:nvPr/>
                </p:nvGrpSpPr>
                <p:grpSpPr>
                  <a:xfrm>
                    <a:off x="0" y="64393"/>
                    <a:ext cx="3275962" cy="2856796"/>
                    <a:chOff x="0" y="1749"/>
                    <a:chExt cx="6328438" cy="471896"/>
                  </a:xfrm>
                  <a:grpFill/>
                </p:grpSpPr>
                <p:sp>
                  <p:nvSpPr>
                    <p:cNvPr id="37" name="Rounded Rectangle 36"/>
                    <p:cNvSpPr/>
                    <p:nvPr/>
                  </p:nvSpPr>
                  <p:spPr>
                    <a:xfrm>
                      <a:off x="0" y="5239"/>
                      <a:ext cx="848617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Adminstration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38" name="Rounded Rectangle 37"/>
                    <p:cNvSpPr/>
                    <p:nvPr/>
                  </p:nvSpPr>
                  <p:spPr>
                    <a:xfrm>
                      <a:off x="920777" y="1749"/>
                      <a:ext cx="683116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Accounts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39" name="Rounded Rectangle 38"/>
                    <p:cNvSpPr/>
                    <p:nvPr/>
                  </p:nvSpPr>
                  <p:spPr>
                    <a:xfrm>
                      <a:off x="1705951" y="3184"/>
                      <a:ext cx="1028007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Information Management &amp; Planning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40" name="Rounded Rectangle 39"/>
                    <p:cNvSpPr/>
                    <p:nvPr/>
                  </p:nvSpPr>
                  <p:spPr>
                    <a:xfrm>
                      <a:off x="2804566" y="6578"/>
                      <a:ext cx="792770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Quality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41" name="Rounded Rectangle 40"/>
                    <p:cNvSpPr/>
                    <p:nvPr/>
                  </p:nvSpPr>
                  <p:spPr>
                    <a:xfrm>
                      <a:off x="3664179" y="6578"/>
                      <a:ext cx="848616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MCH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42" name="Rounded Rectangle 41"/>
                    <p:cNvSpPr/>
                    <p:nvPr/>
                  </p:nvSpPr>
                  <p:spPr>
                    <a:xfrm>
                      <a:off x="4572000" y="6578"/>
                      <a:ext cx="848616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School Health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43" name="Rounded Rectangle 42"/>
                    <p:cNvSpPr/>
                    <p:nvPr/>
                  </p:nvSpPr>
                  <p:spPr>
                    <a:xfrm>
                      <a:off x="5479821" y="5239"/>
                      <a:ext cx="848617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RE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</p:grpSp>
              <p:grpSp>
                <p:nvGrpSpPr>
                  <p:cNvPr id="29" name="Group 28"/>
                  <p:cNvGrpSpPr/>
                  <p:nvPr/>
                </p:nvGrpSpPr>
                <p:grpSpPr>
                  <a:xfrm>
                    <a:off x="3322101" y="0"/>
                    <a:ext cx="3275554" cy="2900632"/>
                    <a:chOff x="0" y="8744"/>
                    <a:chExt cx="6327639" cy="478058"/>
                  </a:xfrm>
                  <a:grpFill/>
                </p:grpSpPr>
                <p:sp>
                  <p:nvSpPr>
                    <p:cNvPr id="30" name="Rounded Rectangle 29"/>
                    <p:cNvSpPr/>
                    <p:nvPr/>
                  </p:nvSpPr>
                  <p:spPr>
                    <a:xfrm>
                      <a:off x="0" y="19735"/>
                      <a:ext cx="848616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Dental Health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31" name="Rounded Rectangle 30"/>
                    <p:cNvSpPr/>
                    <p:nvPr/>
                  </p:nvSpPr>
                  <p:spPr>
                    <a:xfrm>
                      <a:off x="920979" y="19735"/>
                      <a:ext cx="848616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Mental health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32" name="Rounded Rectangle 31"/>
                    <p:cNvSpPr/>
                    <p:nvPr/>
                  </p:nvSpPr>
                  <p:spPr>
                    <a:xfrm>
                      <a:off x="1828801" y="17508"/>
                      <a:ext cx="848617" cy="46706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NCD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33" name="Rounded Rectangle 32"/>
                    <p:cNvSpPr/>
                    <p:nvPr/>
                  </p:nvSpPr>
                  <p:spPr>
                    <a:xfrm>
                      <a:off x="2743200" y="16264"/>
                      <a:ext cx="848617" cy="467067"/>
                    </a:xfrm>
                    <a:prstGeom prst="roundRect">
                      <a:avLst>
                        <a:gd name="adj" fmla="val 22657"/>
                      </a:avLst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Malaria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34" name="Rounded Rectangle 33"/>
                    <p:cNvSpPr/>
                    <p:nvPr/>
                  </p:nvSpPr>
                  <p:spPr>
                    <a:xfrm>
                      <a:off x="3664176" y="14095"/>
                      <a:ext cx="848617" cy="470450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DRMO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35" name="Rounded Rectangle 34"/>
                    <p:cNvSpPr/>
                    <p:nvPr/>
                  </p:nvSpPr>
                  <p:spPr>
                    <a:xfrm>
                      <a:off x="4571954" y="10914"/>
                      <a:ext cx="848617" cy="473630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HE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  <p:sp>
                  <p:nvSpPr>
                    <p:cNvPr id="36" name="Rounded Rectangle 35"/>
                    <p:cNvSpPr/>
                    <p:nvPr/>
                  </p:nvSpPr>
                  <p:spPr>
                    <a:xfrm>
                      <a:off x="5479022" y="8744"/>
                      <a:ext cx="848617" cy="472387"/>
                    </a:xfrm>
                    <a:prstGeom prst="roundRect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vert270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Iskoola Pota" panose="020B0502040204020203" pitchFamily="34" charset="0"/>
                        </a:rPr>
                        <a:t>Foods &amp; Drug Unit</a:t>
                      </a:r>
                      <a:endParaRPr lang="en-US" sz="1600">
                        <a:effectLst/>
                        <a:ea typeface="Calibri" panose="020F0502020204030204" pitchFamily="34" charset="0"/>
                        <a:cs typeface="Iskoola Pota" panose="020B0502040204020203" pitchFamily="34" charset="0"/>
                      </a:endParaRPr>
                    </a:p>
                  </p:txBody>
                </p:sp>
              </p:grpSp>
            </p:grpSp>
            <p:grpSp>
              <p:nvGrpSpPr>
                <p:cNvPr id="11" name="Group 10"/>
                <p:cNvGrpSpPr/>
                <p:nvPr/>
              </p:nvGrpSpPr>
              <p:grpSpPr>
                <a:xfrm>
                  <a:off x="225777" y="0"/>
                  <a:ext cx="6292648" cy="164105"/>
                  <a:chOff x="35280" y="0"/>
                  <a:chExt cx="6293157" cy="164105"/>
                </a:xfrm>
                <a:grpFill/>
              </p:grpSpPr>
              <p:cxnSp>
                <p:nvCxnSpPr>
                  <p:cNvPr id="12" name="Straight Connector 11"/>
                  <p:cNvCxnSpPr/>
                  <p:nvPr/>
                </p:nvCxnSpPr>
                <p:spPr>
                  <a:xfrm>
                    <a:off x="35280" y="0"/>
                    <a:ext cx="6293157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75000"/>
                      </a:schemeClr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</p:cxnSp>
              <p:grpSp>
                <p:nvGrpSpPr>
                  <p:cNvPr id="13" name="Group 12"/>
                  <p:cNvGrpSpPr/>
                  <p:nvPr/>
                </p:nvGrpSpPr>
                <p:grpSpPr>
                  <a:xfrm>
                    <a:off x="35280" y="0"/>
                    <a:ext cx="6293157" cy="164105"/>
                    <a:chOff x="35280" y="0"/>
                    <a:chExt cx="6293157" cy="164105"/>
                  </a:xfrm>
                  <a:grpFill/>
                </p:grpSpPr>
                <p:cxnSp>
                  <p:nvCxnSpPr>
                    <p:cNvPr id="14" name="Straight Connector 13"/>
                    <p:cNvCxnSpPr/>
                    <p:nvPr/>
                  </p:nvCxnSpPr>
                  <p:spPr>
                    <a:xfrm>
                      <a:off x="35280" y="0"/>
                      <a:ext cx="0" cy="160453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15" name="Straight Connector 14"/>
                    <p:cNvCxnSpPr/>
                    <p:nvPr/>
                  </p:nvCxnSpPr>
                  <p:spPr>
                    <a:xfrm>
                      <a:off x="481235" y="0"/>
                      <a:ext cx="0" cy="150937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16" name="Straight Connector 15"/>
                    <p:cNvCxnSpPr/>
                    <p:nvPr/>
                  </p:nvCxnSpPr>
                  <p:spPr>
                    <a:xfrm>
                      <a:off x="990832" y="0"/>
                      <a:ext cx="0" cy="15485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17" name="Straight Connector 16"/>
                    <p:cNvCxnSpPr/>
                    <p:nvPr/>
                  </p:nvCxnSpPr>
                  <p:spPr>
                    <a:xfrm>
                      <a:off x="1512868" y="0"/>
                      <a:ext cx="0" cy="164105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18" name="Straight Connector 17"/>
                    <p:cNvCxnSpPr/>
                    <p:nvPr/>
                  </p:nvCxnSpPr>
                  <p:spPr>
                    <a:xfrm>
                      <a:off x="1894584" y="0"/>
                      <a:ext cx="0" cy="161352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19" name="Straight Connector 18"/>
                    <p:cNvCxnSpPr/>
                    <p:nvPr/>
                  </p:nvCxnSpPr>
                  <p:spPr>
                    <a:xfrm>
                      <a:off x="2468266" y="0"/>
                      <a:ext cx="0" cy="164104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0" name="Straight Connector 19"/>
                    <p:cNvCxnSpPr/>
                    <p:nvPr/>
                  </p:nvCxnSpPr>
                  <p:spPr>
                    <a:xfrm>
                      <a:off x="2951363" y="0"/>
                      <a:ext cx="0" cy="160453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1" name="Straight Connector 20"/>
                    <p:cNvCxnSpPr/>
                    <p:nvPr/>
                  </p:nvCxnSpPr>
                  <p:spPr>
                    <a:xfrm>
                      <a:off x="3440512" y="0"/>
                      <a:ext cx="0" cy="135022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2" name="Straight Connector 21"/>
                    <p:cNvCxnSpPr/>
                    <p:nvPr/>
                  </p:nvCxnSpPr>
                  <p:spPr>
                    <a:xfrm>
                      <a:off x="3940479" y="0"/>
                      <a:ext cx="0" cy="151972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3" name="Straight Connector 22"/>
                    <p:cNvCxnSpPr/>
                    <p:nvPr/>
                  </p:nvCxnSpPr>
                  <p:spPr>
                    <a:xfrm>
                      <a:off x="4368069" y="0"/>
                      <a:ext cx="0" cy="139606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4" name="Straight Connector 23"/>
                    <p:cNvCxnSpPr/>
                    <p:nvPr/>
                  </p:nvCxnSpPr>
                  <p:spPr>
                    <a:xfrm flipH="1">
                      <a:off x="4910172" y="0"/>
                      <a:ext cx="3904" cy="142487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5" name="Straight Connector 24"/>
                    <p:cNvCxnSpPr/>
                    <p:nvPr/>
                  </p:nvCxnSpPr>
                  <p:spPr>
                    <a:xfrm>
                      <a:off x="5400269" y="0"/>
                      <a:ext cx="0" cy="136559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6" name="Straight Connector 25"/>
                    <p:cNvCxnSpPr/>
                    <p:nvPr/>
                  </p:nvCxnSpPr>
                  <p:spPr>
                    <a:xfrm>
                      <a:off x="5848213" y="0"/>
                      <a:ext cx="6578" cy="120417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27" name="Straight Connector 26"/>
                    <p:cNvCxnSpPr/>
                    <p:nvPr/>
                  </p:nvCxnSpPr>
                  <p:spPr>
                    <a:xfrm>
                      <a:off x="6328437" y="0"/>
                      <a:ext cx="0" cy="120015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accent2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/>
                    </a:lnRef>
                    <a:fillRef idx="1">
                      <a:schemeClr val="lt1"/>
                    </a:fillRef>
                    <a:effectRef idx="0">
                      <a:schemeClr val="dk1"/>
                    </a:effectRef>
                    <a:fontRef idx="minor">
                      <a:schemeClr val="dk1"/>
                    </a:fontRef>
                  </p:style>
                </p:cxnSp>
              </p:grpSp>
            </p:grpSp>
          </p:grpSp>
        </p:grpSp>
        <p:cxnSp>
          <p:nvCxnSpPr>
            <p:cNvPr id="5" name="Straight Connector 4"/>
            <p:cNvCxnSpPr/>
            <p:nvPr/>
          </p:nvCxnSpPr>
          <p:spPr>
            <a:xfrm flipH="1">
              <a:off x="3366453" y="3288193"/>
              <a:ext cx="946" cy="697067"/>
            </a:xfrm>
            <a:prstGeom prst="lin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709587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954" y="90394"/>
            <a:ext cx="105294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Primary Medical Care Units(PMCU)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5954" y="95063"/>
            <a:ext cx="11711271" cy="7417415"/>
          </a:xfrm>
          <a:prstGeom prst="rect">
            <a:avLst/>
          </a:prstGeom>
          <a:noFill/>
        </p:spPr>
        <p:txBody>
          <a:bodyPr wrap="square" numCol="2" rtlCol="0" anchor="ctr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Algama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Atala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Basnagala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Beddewela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Bolagama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Boralankada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Bulathkohupitiya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Dewalegama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Dothaloya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Elaulla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Galapitamada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Hewadiwela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Karandupona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Keselwaththa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Maliboda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Minuwangamuwa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Narangoda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Nelundeniya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Niyadurupola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Panawaththa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Pothdenikanda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Rahala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Uyanwaththa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Wakirigala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Waththegedara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Yatiyanthota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022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185" y="272562"/>
            <a:ext cx="11737730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Facilities offered at PMCU   (Circular No:01-18/2020 dated on 2020/03/03)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 Care Unit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Outpatient Department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Facilities for continuation of treatment of patients referred by secondary and tertiary medical institutions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Rehabilitation care facilities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Palliative Care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Laboratory Services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Diagnostic Tools-ECG Facilities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Pharmacy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Services linked to the prevention and management of communicable diseases as per ESP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Services linked to the prevention and management of non- communicable diseases as per ESP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175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6139" y="211015"/>
            <a:ext cx="9864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Outdoor Statistics-Total No of Treatment days during the year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258397"/>
              </p:ext>
            </p:extLst>
          </p:nvPr>
        </p:nvGraphicFramePr>
        <p:xfrm>
          <a:off x="893883" y="902189"/>
          <a:ext cx="4223239" cy="543698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546119">
                  <a:extLst>
                    <a:ext uri="{9D8B030D-6E8A-4147-A177-3AD203B41FA5}">
                      <a16:colId xmlns:a16="http://schemas.microsoft.com/office/drawing/2014/main" val="876807675"/>
                    </a:ext>
                  </a:extLst>
                </a:gridCol>
                <a:gridCol w="2677120">
                  <a:extLst>
                    <a:ext uri="{9D8B030D-6E8A-4147-A177-3AD203B41FA5}">
                      <a16:colId xmlns:a16="http://schemas.microsoft.com/office/drawing/2014/main" val="1121193365"/>
                    </a:ext>
                  </a:extLst>
                </a:gridCol>
              </a:tblGrid>
              <a:tr h="8035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Institution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No of Treatment days during the Year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3644376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Panawaththa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34704658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Uyanwatta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7133422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Wakirigala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1461749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Wattegadara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51975037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Algama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5302625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Yatiyanthota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78722462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Karadupana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4149372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Bulathkohupitiya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01470915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Niyadurupola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2170904"/>
                  </a:ext>
                </a:extLst>
              </a:tr>
              <a:tr h="4633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Narangoda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0081671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898476"/>
              </p:ext>
            </p:extLst>
          </p:nvPr>
        </p:nvGraphicFramePr>
        <p:xfrm>
          <a:off x="5688624" y="1573823"/>
          <a:ext cx="4223239" cy="505143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1639192625"/>
                    </a:ext>
                  </a:extLst>
                </a:gridCol>
                <a:gridCol w="2508739">
                  <a:extLst>
                    <a:ext uri="{9D8B030D-6E8A-4147-A177-3AD203B41FA5}">
                      <a16:colId xmlns:a16="http://schemas.microsoft.com/office/drawing/2014/main" val="1232635903"/>
                    </a:ext>
                  </a:extLst>
                </a:gridCol>
              </a:tblGrid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Pothdenikanda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36716812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Galapitamada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01473202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Rahala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55223896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Kehelwatta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6547281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Beddewala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37881807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Atala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09290822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Nelundeniya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70809859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Bolagama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46007921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Maliboda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54162890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Boralankada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99322382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Dewalegama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60220840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Hewadiwela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43164673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Basnagala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02997606"/>
                  </a:ext>
                </a:extLst>
              </a:tr>
              <a:tr h="3608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Minuwangamuwa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6691952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967938"/>
              </p:ext>
            </p:extLst>
          </p:nvPr>
        </p:nvGraphicFramePr>
        <p:xfrm>
          <a:off x="5688624" y="902189"/>
          <a:ext cx="4223239" cy="67163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23292">
                  <a:extLst>
                    <a:ext uri="{9D8B030D-6E8A-4147-A177-3AD203B41FA5}">
                      <a16:colId xmlns:a16="http://schemas.microsoft.com/office/drawing/2014/main" val="686578690"/>
                    </a:ext>
                  </a:extLst>
                </a:gridCol>
                <a:gridCol w="2499947">
                  <a:extLst>
                    <a:ext uri="{9D8B030D-6E8A-4147-A177-3AD203B41FA5}">
                      <a16:colId xmlns:a16="http://schemas.microsoft.com/office/drawing/2014/main" val="3964853976"/>
                    </a:ext>
                  </a:extLst>
                </a:gridCol>
              </a:tblGrid>
              <a:tr h="6716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Institution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No of Treatment days during the Year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6210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8791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7703824"/>
              </p:ext>
            </p:extLst>
          </p:nvPr>
        </p:nvGraphicFramePr>
        <p:xfrm>
          <a:off x="290146" y="237393"/>
          <a:ext cx="11614639" cy="6356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2670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5712007"/>
              </p:ext>
            </p:extLst>
          </p:nvPr>
        </p:nvGraphicFramePr>
        <p:xfrm>
          <a:off x="483577" y="228601"/>
          <a:ext cx="11403623" cy="6418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7031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0000FF"/>
    </a:folHlink>
  </a:clrScheme>
  <a:fontScheme name="Sheets">
    <a:majorFont>
      <a:latin typeface="Calibri"/>
      <a:ea typeface="Calibri"/>
      <a:cs typeface="Calibri"/>
    </a:majorFont>
    <a:minorFont>
      <a:latin typeface="Calibri"/>
      <a:ea typeface="Calibri"/>
      <a:cs typeface="Calibri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0000FF"/>
    </a:folHlink>
  </a:clrScheme>
  <a:fontScheme name="Sheets">
    <a:majorFont>
      <a:latin typeface="Calibri"/>
      <a:ea typeface="Calibri"/>
      <a:cs typeface="Calibri"/>
    </a:majorFont>
    <a:minorFont>
      <a:latin typeface="Calibri"/>
      <a:ea typeface="Calibri"/>
      <a:cs typeface="Calibri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0000FF"/>
    </a:folHlink>
  </a:clrScheme>
  <a:fontScheme name="Sheets">
    <a:majorFont>
      <a:latin typeface="Calibri"/>
      <a:ea typeface="Calibri"/>
      <a:cs typeface="Calibri"/>
    </a:majorFont>
    <a:minorFont>
      <a:latin typeface="Calibri"/>
      <a:ea typeface="Calibri"/>
      <a:cs typeface="Calibri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0000FF"/>
    </a:folHlink>
  </a:clrScheme>
  <a:fontScheme name="Sheets">
    <a:majorFont>
      <a:latin typeface="Calibri"/>
      <a:ea typeface="Calibri"/>
      <a:cs typeface="Calibri"/>
    </a:majorFont>
    <a:minorFont>
      <a:latin typeface="Calibri"/>
      <a:ea typeface="Calibri"/>
      <a:cs typeface="Calibri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0000FF"/>
    </a:folHlink>
  </a:clrScheme>
  <a:fontScheme name="Sheets">
    <a:majorFont>
      <a:latin typeface="Calibri"/>
      <a:ea typeface="Calibri"/>
      <a:cs typeface="Calibri"/>
    </a:majorFont>
    <a:minorFont>
      <a:latin typeface="Calibri"/>
      <a:ea typeface="Calibri"/>
      <a:cs typeface="Calibri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0000FF"/>
    </a:folHlink>
  </a:clrScheme>
  <a:fontScheme name="Sheets">
    <a:majorFont>
      <a:latin typeface="Calibri"/>
      <a:ea typeface="Calibri"/>
      <a:cs typeface="Calibri"/>
    </a:majorFont>
    <a:minorFont>
      <a:latin typeface="Calibri"/>
      <a:ea typeface="Calibri"/>
      <a:cs typeface="Calibri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0000FF"/>
    </a:folHlink>
  </a:clrScheme>
  <a:fontScheme name="Sheets">
    <a:majorFont>
      <a:latin typeface="Calibri"/>
      <a:ea typeface="Calibri"/>
      <a:cs typeface="Calibri"/>
    </a:majorFont>
    <a:minorFont>
      <a:latin typeface="Calibri"/>
      <a:ea typeface="Calibri"/>
      <a:cs typeface="Calibri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1189</TotalTime>
  <Words>978</Words>
  <Application>Microsoft Office PowerPoint</Application>
  <PresentationFormat>Widescreen</PresentationFormat>
  <Paragraphs>649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Iskoola Pota</vt:lpstr>
      <vt:lpstr>Times New Roman</vt:lpstr>
      <vt:lpstr>Office Theme</vt:lpstr>
      <vt:lpstr>PowerPoint Presentation</vt:lpstr>
      <vt:lpstr>Health Statistics of Kegalle District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85</cp:revision>
  <dcterms:created xsi:type="dcterms:W3CDTF">2023-03-15T05:20:12Z</dcterms:created>
  <dcterms:modified xsi:type="dcterms:W3CDTF">2023-05-19T09:59:47Z</dcterms:modified>
</cp:coreProperties>
</file>